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6" r:id="rId1"/>
  </p:sldMasterIdLst>
  <p:notesMasterIdLst>
    <p:notesMasterId r:id="rId72"/>
  </p:notesMasterIdLst>
  <p:handoutMasterIdLst>
    <p:handoutMasterId r:id="rId73"/>
  </p:handoutMasterIdLst>
  <p:sldIdLst>
    <p:sldId id="542" r:id="rId2"/>
    <p:sldId id="1308" r:id="rId3"/>
    <p:sldId id="1344" r:id="rId4"/>
    <p:sldId id="1388" r:id="rId5"/>
    <p:sldId id="1219" r:id="rId6"/>
    <p:sldId id="1337" r:id="rId7"/>
    <p:sldId id="1224" r:id="rId8"/>
    <p:sldId id="1354" r:id="rId9"/>
    <p:sldId id="1243" r:id="rId10"/>
    <p:sldId id="1389" r:id="rId11"/>
    <p:sldId id="1290" r:id="rId12"/>
    <p:sldId id="1291" r:id="rId13"/>
    <p:sldId id="1292" r:id="rId14"/>
    <p:sldId id="1293" r:id="rId15"/>
    <p:sldId id="1294" r:id="rId16"/>
    <p:sldId id="1355" r:id="rId17"/>
    <p:sldId id="1301" r:id="rId18"/>
    <p:sldId id="1302" r:id="rId19"/>
    <p:sldId id="1298" r:id="rId20"/>
    <p:sldId id="1356" r:id="rId21"/>
    <p:sldId id="1357" r:id="rId22"/>
    <p:sldId id="1381" r:id="rId23"/>
    <p:sldId id="1383" r:id="rId24"/>
    <p:sldId id="1384" r:id="rId25"/>
    <p:sldId id="1385" r:id="rId26"/>
    <p:sldId id="1386" r:id="rId27"/>
    <p:sldId id="1305" r:id="rId28"/>
    <p:sldId id="1345" r:id="rId29"/>
    <p:sldId id="1347" r:id="rId30"/>
    <p:sldId id="1373" r:id="rId31"/>
    <p:sldId id="1374" r:id="rId32"/>
    <p:sldId id="1309" r:id="rId33"/>
    <p:sldId id="1390" r:id="rId34"/>
    <p:sldId id="1323" r:id="rId35"/>
    <p:sldId id="1264" r:id="rId36"/>
    <p:sldId id="1330" r:id="rId37"/>
    <p:sldId id="1331" r:id="rId38"/>
    <p:sldId id="1332" r:id="rId39"/>
    <p:sldId id="1335" r:id="rId40"/>
    <p:sldId id="1361" r:id="rId41"/>
    <p:sldId id="1362" r:id="rId42"/>
    <p:sldId id="1363" r:id="rId43"/>
    <p:sldId id="1360" r:id="rId44"/>
    <p:sldId id="1365" r:id="rId45"/>
    <p:sldId id="1313" r:id="rId46"/>
    <p:sldId id="1273" r:id="rId47"/>
    <p:sldId id="1274" r:id="rId48"/>
    <p:sldId id="1275" r:id="rId49"/>
    <p:sldId id="1276" r:id="rId50"/>
    <p:sldId id="1277" r:id="rId51"/>
    <p:sldId id="1278" r:id="rId52"/>
    <p:sldId id="1279" r:id="rId53"/>
    <p:sldId id="1280" r:id="rId54"/>
    <p:sldId id="1281" r:id="rId55"/>
    <p:sldId id="1282" r:id="rId56"/>
    <p:sldId id="1387" r:id="rId57"/>
    <p:sldId id="1322" r:id="rId58"/>
    <p:sldId id="1315" r:id="rId59"/>
    <p:sldId id="1316" r:id="rId60"/>
    <p:sldId id="1317" r:id="rId61"/>
    <p:sldId id="1318" r:id="rId62"/>
    <p:sldId id="1319" r:id="rId63"/>
    <p:sldId id="1320" r:id="rId64"/>
    <p:sldId id="1321" r:id="rId65"/>
    <p:sldId id="1336" r:id="rId66"/>
    <p:sldId id="1234" r:id="rId67"/>
    <p:sldId id="865" r:id="rId68"/>
    <p:sldId id="882" r:id="rId69"/>
    <p:sldId id="883" r:id="rId70"/>
    <p:sldId id="884" r:id="rId71"/>
  </p:sldIdLst>
  <p:sldSz cx="9144000" cy="6858000" type="screen4x3"/>
  <p:notesSz cx="7302500" cy="9586913"/>
  <p:custDataLst>
    <p:tags r:id="rId7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D5F1CF"/>
    <a:srgbClr val="F1C7C7"/>
    <a:srgbClr val="F6F5BD"/>
    <a:srgbClr val="990000"/>
    <a:srgbClr val="E2AC00"/>
    <a:srgbClr val="A9E39D"/>
    <a:srgbClr val="FF9999"/>
    <a:srgbClr val="8C4040"/>
    <a:srgbClr val="5C5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9" autoAdjust="0"/>
    <p:restoredTop sz="84753" autoAdjust="0"/>
  </p:normalViewPr>
  <p:slideViewPr>
    <p:cSldViewPr snapToObjects="1">
      <p:cViewPr varScale="1">
        <p:scale>
          <a:sx n="52" d="100"/>
          <a:sy n="52" d="100"/>
        </p:scale>
        <p:origin x="1749" y="30"/>
      </p:cViewPr>
      <p:guideLst>
        <p:guide orient="horz" pos="28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13677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haswell-mountain4x4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i5mountain4x4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2duo-mountain4x4.xlsx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em:corei7mm.xlsx" TargetMode="External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data!$A$2</c15:sqref>
                        </c15:formulaRef>
                      </c:ext>
                    </c:extLst>
                    <c:strCache>
                      <c:ptCount val="1"/>
                      <c:pt idx="0">
                        <c:v>128m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C529-4335-9095-4471089D0018}"/>
            </c:ext>
          </c:extLst>
        </c:ser>
        <c:ser>
          <c:idx val="1"/>
          <c:order val="1"/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data!$A$3</c15:sqref>
                        </c15:formulaRef>
                      </c:ext>
                    </c:extLst>
                    <c:strCache>
                      <c:ptCount val="1"/>
                      <c:pt idx="0">
                        <c:v>64m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C529-4335-9095-4471089D0018}"/>
            </c:ext>
          </c:extLst>
        </c:ser>
        <c:ser>
          <c:idx val="2"/>
          <c:order val="2"/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data!$A$4</c15:sqref>
                        </c15:formulaRef>
                      </c:ext>
                    </c:extLst>
                    <c:strCache>
                      <c:ptCount val="1"/>
                      <c:pt idx="0">
                        <c:v>32m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C529-4335-9095-4471089D0018}"/>
            </c:ext>
          </c:extLst>
        </c:ser>
        <c:ser>
          <c:idx val="3"/>
          <c:order val="3"/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data!$A$5</c15:sqref>
                        </c15:formulaRef>
                      </c:ext>
                    </c:extLst>
                    <c:strCache>
                      <c:ptCount val="1"/>
                      <c:pt idx="0">
                        <c:v>16m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C529-4335-9095-4471089D0018}"/>
            </c:ext>
          </c:extLst>
        </c:ser>
        <c:ser>
          <c:idx val="4"/>
          <c:order val="4"/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data!$A$6</c15:sqref>
                        </c15:formulaRef>
                      </c:ext>
                    </c:extLst>
                    <c:strCache>
                      <c:ptCount val="1"/>
                      <c:pt idx="0">
                        <c:v>8m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C529-4335-9095-4471089D0018}"/>
            </c:ext>
          </c:extLst>
        </c:ser>
        <c:ser>
          <c:idx val="5"/>
          <c:order val="5"/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data!$A$7</c15:sqref>
                        </c15:formulaRef>
                      </c:ext>
                    </c:extLst>
                    <c:strCache>
                      <c:ptCount val="1"/>
                      <c:pt idx="0">
                        <c:v>4m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5-C529-4335-9095-4471089D0018}"/>
            </c:ext>
          </c:extLst>
        </c:ser>
        <c:ser>
          <c:idx val="6"/>
          <c:order val="6"/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data!$A$8</c15:sqref>
                        </c15:formulaRef>
                      </c:ext>
                    </c:extLst>
                    <c:strCache>
                      <c:ptCount val="1"/>
                      <c:pt idx="0">
                        <c:v>2m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C529-4335-9095-4471089D0018}"/>
            </c:ext>
          </c:extLst>
        </c:ser>
        <c:ser>
          <c:idx val="7"/>
          <c:order val="7"/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data!$A$9</c15:sqref>
                        </c15:formulaRef>
                      </c:ext>
                    </c:extLst>
                    <c:strCache>
                      <c:ptCount val="1"/>
                      <c:pt idx="0">
                        <c:v>1024k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7-C529-4335-9095-4471089D0018}"/>
            </c:ext>
          </c:extLst>
        </c:ser>
        <c:ser>
          <c:idx val="8"/>
          <c:order val="8"/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data!$A$10</c15:sqref>
                        </c15:formulaRef>
                      </c:ext>
                    </c:extLst>
                    <c:strCache>
                      <c:ptCount val="1"/>
                      <c:pt idx="0">
                        <c:v>512k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C529-4335-9095-4471089D0018}"/>
            </c:ext>
          </c:extLst>
        </c:ser>
        <c:ser>
          <c:idx val="9"/>
          <c:order val="9"/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data!$A$11</c15:sqref>
                        </c15:formulaRef>
                      </c:ext>
                    </c:extLst>
                    <c:strCache>
                      <c:ptCount val="1"/>
                      <c:pt idx="0">
                        <c:v>256k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9-C529-4335-9095-4471089D0018}"/>
            </c:ext>
          </c:extLst>
        </c:ser>
        <c:ser>
          <c:idx val="10"/>
          <c:order val="10"/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data!$A$12</c15:sqref>
                        </c15:formulaRef>
                      </c:ext>
                    </c:extLst>
                    <c:strCache>
                      <c:ptCount val="1"/>
                      <c:pt idx="0">
                        <c:v>128k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A-C529-4335-9095-4471089D0018}"/>
            </c:ext>
          </c:extLst>
        </c:ser>
        <c:ser>
          <c:idx val="11"/>
          <c:order val="11"/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data!$A$13</c15:sqref>
                        </c15:formulaRef>
                      </c:ext>
                    </c:extLst>
                    <c:strCache>
                      <c:ptCount val="1"/>
                      <c:pt idx="0">
                        <c:v>64k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B-C529-4335-9095-4471089D0018}"/>
            </c:ext>
          </c:extLst>
        </c:ser>
        <c:ser>
          <c:idx val="12"/>
          <c:order val="12"/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data!$A$14</c15:sqref>
                        </c15:formulaRef>
                      </c:ext>
                    </c:extLst>
                    <c:strCache>
                      <c:ptCount val="1"/>
                      <c:pt idx="0">
                        <c:v>32k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C-C529-4335-9095-4471089D0018}"/>
            </c:ext>
          </c:extLst>
        </c:ser>
        <c:ser>
          <c:idx val="13"/>
          <c:order val="13"/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data!$A$15</c15:sqref>
                        </c15:formulaRef>
                      </c:ext>
                    </c:extLst>
                    <c:strCache>
                      <c:ptCount val="1"/>
                      <c:pt idx="0">
                        <c:v>16k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1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D-C529-4335-9095-4471089D0018}"/>
            </c:ext>
          </c:extLst>
        </c:ser>
        <c:bandFmts/>
        <c:axId val="315956864"/>
        <c:axId val="315957424"/>
        <c:axId val="242341280"/>
      </c:surface3DChart>
      <c:catAx>
        <c:axId val="3159568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315957424"/>
        <c:crosses val="autoZero"/>
        <c:auto val="1"/>
        <c:lblAlgn val="ctr"/>
        <c:lblOffset val="100"/>
        <c:noMultiLvlLbl val="0"/>
      </c:catAx>
      <c:valAx>
        <c:axId val="315957424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315956864"/>
        <c:crosses val="autoZero"/>
        <c:crossBetween val="midCat"/>
        <c:majorUnit val="2000"/>
        <c:minorUnit val="500"/>
      </c:valAx>
      <c:serAx>
        <c:axId val="242341280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31595742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data!$I$2:$I$16</c:f>
              <c:numCache>
                <c:formatCode>General</c:formatCode>
                <c:ptCount val="15"/>
                <c:pt idx="0">
                  <c:v>2055</c:v>
                </c:pt>
                <c:pt idx="1">
                  <c:v>2058</c:v>
                </c:pt>
                <c:pt idx="2">
                  <c:v>2078</c:v>
                </c:pt>
                <c:pt idx="3">
                  <c:v>2179</c:v>
                </c:pt>
                <c:pt idx="4">
                  <c:v>3289</c:v>
                </c:pt>
                <c:pt idx="5">
                  <c:v>5627</c:v>
                </c:pt>
                <c:pt idx="6">
                  <c:v>5648</c:v>
                </c:pt>
                <c:pt idx="7">
                  <c:v>5628</c:v>
                </c:pt>
                <c:pt idx="8">
                  <c:v>5684</c:v>
                </c:pt>
                <c:pt idx="9">
                  <c:v>7240</c:v>
                </c:pt>
                <c:pt idx="10">
                  <c:v>10409</c:v>
                </c:pt>
                <c:pt idx="11">
                  <c:v>10516</c:v>
                </c:pt>
                <c:pt idx="12">
                  <c:v>26110</c:v>
                </c:pt>
                <c:pt idx="13">
                  <c:v>27746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data!$I$1</c15:sqref>
                        </c15:formulaRef>
                      </c:ext>
                    </c:extLst>
                    <c:strCache>
                      <c:ptCount val="1"/>
                      <c:pt idx="0">
                        <c:v>s8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data!$A$2:$A$16</c15:sqref>
                        </c15:formulaRef>
                      </c:ext>
                    </c:extLst>
                    <c:strCache>
                      <c:ptCount val="14"/>
                      <c:pt idx="0">
                        <c:v>128m</c:v>
                      </c:pt>
                      <c:pt idx="1">
                        <c:v>64m</c:v>
                      </c:pt>
                      <c:pt idx="2">
                        <c:v>32m</c:v>
                      </c:pt>
                      <c:pt idx="3">
                        <c:v>16m</c:v>
                      </c:pt>
                      <c:pt idx="4">
                        <c:v>8m</c:v>
                      </c:pt>
                      <c:pt idx="5">
                        <c:v>4m</c:v>
                      </c:pt>
                      <c:pt idx="6">
                        <c:v>2m</c:v>
                      </c:pt>
                      <c:pt idx="7">
                        <c:v>1024k</c:v>
                      </c:pt>
                      <c:pt idx="8">
                        <c:v>512k</c:v>
                      </c:pt>
                      <c:pt idx="9">
                        <c:v>256k</c:v>
                      </c:pt>
                      <c:pt idx="10">
                        <c:v>128k</c:v>
                      </c:pt>
                      <c:pt idx="11">
                        <c:v>64k</c:v>
                      </c:pt>
                      <c:pt idx="12">
                        <c:v>32k</c:v>
                      </c:pt>
                      <c:pt idx="13">
                        <c:v>16k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46B-4F2D-9549-5F1667D7A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5658424"/>
        <c:axId val="2085643048"/>
      </c:barChart>
      <c:catAx>
        <c:axId val="2085658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Working</a:t>
                </a:r>
                <a:r>
                  <a:rPr lang="en-US" sz="1200" baseline="0">
                    <a:latin typeface="Arial"/>
                  </a:rPr>
                  <a:t> set size (bytes)</a:t>
                </a:r>
                <a:endParaRPr lang="en-US" sz="1200">
                  <a:latin typeface="Arial"/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2085643048"/>
        <c:crosses val="autoZero"/>
        <c:auto val="1"/>
        <c:lblAlgn val="ctr"/>
        <c:lblOffset val="100"/>
        <c:noMultiLvlLbl val="0"/>
      </c:catAx>
      <c:valAx>
        <c:axId val="2085643048"/>
        <c:scaling>
          <c:orientation val="minMax"/>
        </c:scaling>
        <c:delete val="0"/>
        <c:axPos val="l"/>
        <c:majorGridlines>
          <c:spPr>
            <a:ln w="9525" cmpd="sng"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 baseline="0">
                    <a:latin typeface="Arial"/>
                  </a:defRPr>
                </a:pPr>
                <a:r>
                  <a:rPr lang="en-US" sz="1200" baseline="0">
                    <a:latin typeface="Arial"/>
                  </a:rPr>
                  <a:t>Read throughput (MB/s)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2085658424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'stride 128k'!$A$26</c15:sqref>
                        </c15:formulaRef>
                      </c:ext>
                    </c:extLst>
                    <c:strCache>
                      <c:ptCount val="1"/>
                      <c:pt idx="0">
                        <c:v>Measured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'stride 128k'!$B$25:$M$25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D4F-4BF9-8AD1-A7A5BFFF7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5144488"/>
        <c:axId val="-2053180024"/>
      </c:lineChart>
      <c:catAx>
        <c:axId val="-20551444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zh-CN"/>
          </a:p>
        </c:txPr>
        <c:crossAx val="-2053180024"/>
        <c:crosses val="autoZero"/>
        <c:auto val="1"/>
        <c:lblAlgn val="ctr"/>
        <c:lblOffset val="100"/>
        <c:noMultiLvlLbl val="0"/>
      </c:catAx>
      <c:valAx>
        <c:axId val="-20531800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-205514448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zh-CN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'stride 128k'!$A$26</c15:sqref>
                        </c15:formulaRef>
                      </c:ext>
                    </c:extLst>
                    <c:strCache>
                      <c:ptCount val="1"/>
                      <c:pt idx="0">
                        <c:v>Measured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'stride 128k'!$B$25:$M$25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14F-45F1-8B61-8060EBD7A3B5}"/>
            </c:ext>
          </c:extLst>
        </c:ser>
        <c:ser>
          <c:idx val="1"/>
          <c:order val="1"/>
          <c:val>
            <c:numRef>
              <c:f>'stride 128k'!$B$27:$M$27</c:f>
              <c:numCache>
                <c:formatCode>0</c:formatCode>
                <c:ptCount val="12"/>
                <c:pt idx="0">
                  <c:v>30896</c:v>
                </c:pt>
                <c:pt idx="1">
                  <c:v>24743.76423787294</c:v>
                </c:pt>
                <c:pt idx="2">
                  <c:v>20634.810920600521</c:v>
                </c:pt>
                <c:pt idx="3">
                  <c:v>17696.180456366488</c:v>
                </c:pt>
                <c:pt idx="4">
                  <c:v>15490.200678500179</c:v>
                </c:pt>
                <c:pt idx="5">
                  <c:v>13773.24789298868</c:v>
                </c:pt>
                <c:pt idx="6">
                  <c:v>12398.934797864231</c:v>
                </c:pt>
                <c:pt idx="7">
                  <c:v>11274</c:v>
                </c:pt>
                <c:pt idx="8">
                  <c:v>11274</c:v>
                </c:pt>
                <c:pt idx="9">
                  <c:v>11274</c:v>
                </c:pt>
                <c:pt idx="10">
                  <c:v>11274</c:v>
                </c:pt>
                <c:pt idx="11">
                  <c:v>11274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'stride 128k'!$A$27</c15:sqref>
                        </c15:formulaRef>
                      </c:ext>
                    </c:extLst>
                    <c:strCache>
                      <c:ptCount val="1"/>
                      <c:pt idx="0">
                        <c:v>Model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'stride 128k'!$B$25:$M$25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14F-45F1-8B61-8060EBD7A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711960"/>
        <c:axId val="-2053502504"/>
      </c:lineChart>
      <c:catAx>
        <c:axId val="2064711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zh-CN"/>
          </a:p>
        </c:txPr>
        <c:crossAx val="-2053502504"/>
        <c:crosses val="autoZero"/>
        <c:auto val="1"/>
        <c:lblAlgn val="ctr"/>
        <c:lblOffset val="100"/>
        <c:noMultiLvlLbl val="0"/>
      </c:catAx>
      <c:valAx>
        <c:axId val="-2053502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20647119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zh-CN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val>
            <c:numRef>
              <c:f>data!$B$2:$M$2</c:f>
              <c:numCache>
                <c:formatCode>General</c:formatCode>
                <c:ptCount val="12"/>
                <c:pt idx="0">
                  <c:v>16636</c:v>
                </c:pt>
                <c:pt idx="1">
                  <c:v>8966</c:v>
                </c:pt>
                <c:pt idx="2">
                  <c:v>5846</c:v>
                </c:pt>
                <c:pt idx="3">
                  <c:v>4298</c:v>
                </c:pt>
                <c:pt idx="4">
                  <c:v>3403</c:v>
                </c:pt>
                <c:pt idx="5">
                  <c:v>2789</c:v>
                </c:pt>
                <c:pt idx="6">
                  <c:v>2348</c:v>
                </c:pt>
                <c:pt idx="7">
                  <c:v>2055</c:v>
                </c:pt>
                <c:pt idx="8">
                  <c:v>1904</c:v>
                </c:pt>
                <c:pt idx="9">
                  <c:v>1786</c:v>
                </c:pt>
                <c:pt idx="10">
                  <c:v>1693</c:v>
                </c:pt>
                <c:pt idx="11">
                  <c:v>1607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data!$A$2</c15:sqref>
                        </c15:formulaRef>
                      </c:ext>
                    </c:extLst>
                    <c:strCache>
                      <c:ptCount val="1"/>
                      <c:pt idx="0">
                        <c:v>128m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366-4934-AFC4-CBB2F28AB7DE}"/>
            </c:ext>
          </c:extLst>
        </c:ser>
        <c:ser>
          <c:idx val="1"/>
          <c:order val="1"/>
          <c:val>
            <c:numRef>
              <c:f>data!$B$3:$M$3</c:f>
              <c:numCache>
                <c:formatCode>General</c:formatCode>
                <c:ptCount val="12"/>
                <c:pt idx="0">
                  <c:v>16925</c:v>
                </c:pt>
                <c:pt idx="1">
                  <c:v>9080</c:v>
                </c:pt>
                <c:pt idx="2">
                  <c:v>5860</c:v>
                </c:pt>
                <c:pt idx="3">
                  <c:v>4307</c:v>
                </c:pt>
                <c:pt idx="4">
                  <c:v>3408</c:v>
                </c:pt>
                <c:pt idx="5">
                  <c:v>2795</c:v>
                </c:pt>
                <c:pt idx="6">
                  <c:v>2352</c:v>
                </c:pt>
                <c:pt idx="7">
                  <c:v>2058</c:v>
                </c:pt>
                <c:pt idx="8">
                  <c:v>1912</c:v>
                </c:pt>
                <c:pt idx="9">
                  <c:v>1791</c:v>
                </c:pt>
                <c:pt idx="10">
                  <c:v>1695</c:v>
                </c:pt>
                <c:pt idx="11">
                  <c:v>1608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data!$A$3</c15:sqref>
                        </c15:formulaRef>
                      </c:ext>
                    </c:extLst>
                    <c:strCache>
                      <c:ptCount val="1"/>
                      <c:pt idx="0">
                        <c:v>64m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366-4934-AFC4-CBB2F28AB7DE}"/>
            </c:ext>
          </c:extLst>
        </c:ser>
        <c:ser>
          <c:idx val="2"/>
          <c:order val="2"/>
          <c:val>
            <c:numRef>
              <c:f>data!$B$4:$M$4</c:f>
              <c:numCache>
                <c:formatCode>General</c:formatCode>
                <c:ptCount val="12"/>
                <c:pt idx="0">
                  <c:v>17168</c:v>
                </c:pt>
                <c:pt idx="1">
                  <c:v>9212</c:v>
                </c:pt>
                <c:pt idx="2">
                  <c:v>5897</c:v>
                </c:pt>
                <c:pt idx="3">
                  <c:v>4331</c:v>
                </c:pt>
                <c:pt idx="4">
                  <c:v>3431</c:v>
                </c:pt>
                <c:pt idx="5">
                  <c:v>2822</c:v>
                </c:pt>
                <c:pt idx="6">
                  <c:v>2375</c:v>
                </c:pt>
                <c:pt idx="7">
                  <c:v>2078</c:v>
                </c:pt>
                <c:pt idx="8">
                  <c:v>1924</c:v>
                </c:pt>
                <c:pt idx="9">
                  <c:v>1809</c:v>
                </c:pt>
                <c:pt idx="10">
                  <c:v>1713</c:v>
                </c:pt>
                <c:pt idx="11">
                  <c:v>1628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data!$A$4</c15:sqref>
                        </c15:formulaRef>
                      </c:ext>
                    </c:extLst>
                    <c:strCache>
                      <c:ptCount val="1"/>
                      <c:pt idx="0">
                        <c:v>32m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5366-4934-AFC4-CBB2F28AB7DE}"/>
            </c:ext>
          </c:extLst>
        </c:ser>
        <c:ser>
          <c:idx val="3"/>
          <c:order val="3"/>
          <c:val>
            <c:numRef>
              <c:f>data!$B$5:$M$5</c:f>
              <c:numCache>
                <c:formatCode>General</c:formatCode>
                <c:ptCount val="12"/>
                <c:pt idx="0">
                  <c:v>17405</c:v>
                </c:pt>
                <c:pt idx="1">
                  <c:v>9559</c:v>
                </c:pt>
                <c:pt idx="2">
                  <c:v>6027</c:v>
                </c:pt>
                <c:pt idx="3">
                  <c:v>4458</c:v>
                </c:pt>
                <c:pt idx="4">
                  <c:v>3520</c:v>
                </c:pt>
                <c:pt idx="5">
                  <c:v>2899</c:v>
                </c:pt>
                <c:pt idx="6">
                  <c:v>2465</c:v>
                </c:pt>
                <c:pt idx="7">
                  <c:v>2179</c:v>
                </c:pt>
                <c:pt idx="8">
                  <c:v>2049</c:v>
                </c:pt>
                <c:pt idx="9">
                  <c:v>1952</c:v>
                </c:pt>
                <c:pt idx="10">
                  <c:v>1883</c:v>
                </c:pt>
                <c:pt idx="11">
                  <c:v>1825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data!$A$5</c15:sqref>
                        </c15:formulaRef>
                      </c:ext>
                    </c:extLst>
                    <c:strCache>
                      <c:ptCount val="1"/>
                      <c:pt idx="0">
                        <c:v>16m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5366-4934-AFC4-CBB2F28AB7DE}"/>
            </c:ext>
          </c:extLst>
        </c:ser>
        <c:ser>
          <c:idx val="4"/>
          <c:order val="4"/>
          <c:val>
            <c:numRef>
              <c:f>data!$B$6:$M$6</c:f>
              <c:numCache>
                <c:formatCode>General</c:formatCode>
                <c:ptCount val="12"/>
                <c:pt idx="0">
                  <c:v>19339</c:v>
                </c:pt>
                <c:pt idx="1">
                  <c:v>11837</c:v>
                </c:pt>
                <c:pt idx="2">
                  <c:v>8045</c:v>
                </c:pt>
                <c:pt idx="3">
                  <c:v>6079</c:v>
                </c:pt>
                <c:pt idx="4">
                  <c:v>4927</c:v>
                </c:pt>
                <c:pt idx="5">
                  <c:v>4246</c:v>
                </c:pt>
                <c:pt idx="6">
                  <c:v>3745</c:v>
                </c:pt>
                <c:pt idx="7">
                  <c:v>3289</c:v>
                </c:pt>
                <c:pt idx="8">
                  <c:v>3131</c:v>
                </c:pt>
                <c:pt idx="9">
                  <c:v>3026</c:v>
                </c:pt>
                <c:pt idx="10">
                  <c:v>2899</c:v>
                </c:pt>
                <c:pt idx="11">
                  <c:v>2924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data!$A$6</c15:sqref>
                        </c15:formulaRef>
                      </c:ext>
                    </c:extLst>
                    <c:strCache>
                      <c:ptCount val="1"/>
                      <c:pt idx="0">
                        <c:v>8m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5366-4934-AFC4-CBB2F28AB7DE}"/>
            </c:ext>
          </c:extLst>
        </c:ser>
        <c:ser>
          <c:idx val="5"/>
          <c:order val="5"/>
          <c:val>
            <c:numRef>
              <c:f>data!$B$7:$M$7</c:f>
              <c:numCache>
                <c:formatCode>General</c:formatCode>
                <c:ptCount val="12"/>
                <c:pt idx="0">
                  <c:v>20728</c:v>
                </c:pt>
                <c:pt idx="1">
                  <c:v>16852</c:v>
                </c:pt>
                <c:pt idx="2">
                  <c:v>13212</c:v>
                </c:pt>
                <c:pt idx="3">
                  <c:v>10371</c:v>
                </c:pt>
                <c:pt idx="4">
                  <c:v>8542</c:v>
                </c:pt>
                <c:pt idx="5">
                  <c:v>7259</c:v>
                </c:pt>
                <c:pt idx="6">
                  <c:v>6345</c:v>
                </c:pt>
                <c:pt idx="7">
                  <c:v>5627</c:v>
                </c:pt>
                <c:pt idx="8">
                  <c:v>5396</c:v>
                </c:pt>
                <c:pt idx="9">
                  <c:v>5228</c:v>
                </c:pt>
                <c:pt idx="10">
                  <c:v>5090</c:v>
                </c:pt>
                <c:pt idx="11">
                  <c:v>4977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data!$A$7</c15:sqref>
                        </c15:formulaRef>
                      </c:ext>
                    </c:extLst>
                    <c:strCache>
                      <c:ptCount val="1"/>
                      <c:pt idx="0">
                        <c:v>4m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5-5366-4934-AFC4-CBB2F28AB7DE}"/>
            </c:ext>
          </c:extLst>
        </c:ser>
        <c:ser>
          <c:idx val="6"/>
          <c:order val="6"/>
          <c:val>
            <c:numRef>
              <c:f>data!$B$8:$M$8</c:f>
              <c:numCache>
                <c:formatCode>General</c:formatCode>
                <c:ptCount val="12"/>
                <c:pt idx="0">
                  <c:v>29025</c:v>
                </c:pt>
                <c:pt idx="1">
                  <c:v>19350</c:v>
                </c:pt>
                <c:pt idx="2">
                  <c:v>13735</c:v>
                </c:pt>
                <c:pt idx="3">
                  <c:v>10550</c:v>
                </c:pt>
                <c:pt idx="4">
                  <c:v>8610</c:v>
                </c:pt>
                <c:pt idx="5">
                  <c:v>7308</c:v>
                </c:pt>
                <c:pt idx="6">
                  <c:v>6361</c:v>
                </c:pt>
                <c:pt idx="7">
                  <c:v>5648</c:v>
                </c:pt>
                <c:pt idx="8">
                  <c:v>5417</c:v>
                </c:pt>
                <c:pt idx="9">
                  <c:v>5241</c:v>
                </c:pt>
                <c:pt idx="10">
                  <c:v>5094</c:v>
                </c:pt>
                <c:pt idx="11">
                  <c:v>4978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data!$A$8</c15:sqref>
                        </c15:formulaRef>
                      </c:ext>
                    </c:extLst>
                    <c:strCache>
                      <c:ptCount val="1"/>
                      <c:pt idx="0">
                        <c:v>2m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5366-4934-AFC4-CBB2F28AB7DE}"/>
            </c:ext>
          </c:extLst>
        </c:ser>
        <c:ser>
          <c:idx val="7"/>
          <c:order val="7"/>
          <c:val>
            <c:numRef>
              <c:f>data!$B$9:$M$9</c:f>
              <c:numCache>
                <c:formatCode>General</c:formatCode>
                <c:ptCount val="12"/>
                <c:pt idx="0">
                  <c:v>29291</c:v>
                </c:pt>
                <c:pt idx="1">
                  <c:v>19543</c:v>
                </c:pt>
                <c:pt idx="2">
                  <c:v>13689</c:v>
                </c:pt>
                <c:pt idx="3">
                  <c:v>10508</c:v>
                </c:pt>
                <c:pt idx="4">
                  <c:v>8597</c:v>
                </c:pt>
                <c:pt idx="5">
                  <c:v>7281</c:v>
                </c:pt>
                <c:pt idx="6">
                  <c:v>6354</c:v>
                </c:pt>
                <c:pt idx="7">
                  <c:v>5628</c:v>
                </c:pt>
                <c:pt idx="8">
                  <c:v>5388</c:v>
                </c:pt>
                <c:pt idx="9">
                  <c:v>5218</c:v>
                </c:pt>
                <c:pt idx="10">
                  <c:v>5071</c:v>
                </c:pt>
                <c:pt idx="11">
                  <c:v>4956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data!$A$9</c15:sqref>
                        </c15:formulaRef>
                      </c:ext>
                    </c:extLst>
                    <c:strCache>
                      <c:ptCount val="1"/>
                      <c:pt idx="0">
                        <c:v>1024k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7-5366-4934-AFC4-CBB2F28AB7DE}"/>
            </c:ext>
          </c:extLst>
        </c:ser>
        <c:ser>
          <c:idx val="8"/>
          <c:order val="8"/>
          <c:val>
            <c:numRef>
              <c:f>data!$B$10:$M$10</c:f>
              <c:numCache>
                <c:formatCode>General</c:formatCode>
                <c:ptCount val="12"/>
                <c:pt idx="0">
                  <c:v>29290</c:v>
                </c:pt>
                <c:pt idx="1">
                  <c:v>19411</c:v>
                </c:pt>
                <c:pt idx="2">
                  <c:v>13779</c:v>
                </c:pt>
                <c:pt idx="3">
                  <c:v>10594</c:v>
                </c:pt>
                <c:pt idx="4">
                  <c:v>8667</c:v>
                </c:pt>
                <c:pt idx="5">
                  <c:v>7390</c:v>
                </c:pt>
                <c:pt idx="6">
                  <c:v>6438</c:v>
                </c:pt>
                <c:pt idx="7">
                  <c:v>5684</c:v>
                </c:pt>
                <c:pt idx="8">
                  <c:v>5453</c:v>
                </c:pt>
                <c:pt idx="9">
                  <c:v>5325</c:v>
                </c:pt>
                <c:pt idx="10">
                  <c:v>5213</c:v>
                </c:pt>
                <c:pt idx="11">
                  <c:v>5128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data!$A$10</c15:sqref>
                        </c15:formulaRef>
                      </c:ext>
                    </c:extLst>
                    <c:strCache>
                      <c:ptCount val="1"/>
                      <c:pt idx="0">
                        <c:v>512k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5366-4934-AFC4-CBB2F28AB7DE}"/>
            </c:ext>
          </c:extLst>
        </c:ser>
        <c:ser>
          <c:idx val="9"/>
          <c:order val="9"/>
          <c:val>
            <c:numRef>
              <c:f>data!$B$11:$M$11</c:f>
              <c:numCache>
                <c:formatCode>General</c:formatCode>
                <c:ptCount val="12"/>
                <c:pt idx="0">
                  <c:v>29762</c:v>
                </c:pt>
                <c:pt idx="1">
                  <c:v>21456</c:v>
                </c:pt>
                <c:pt idx="2">
                  <c:v>16905</c:v>
                </c:pt>
                <c:pt idx="3">
                  <c:v>13504</c:v>
                </c:pt>
                <c:pt idx="4">
                  <c:v>11044</c:v>
                </c:pt>
                <c:pt idx="5">
                  <c:v>9359</c:v>
                </c:pt>
                <c:pt idx="6">
                  <c:v>8175</c:v>
                </c:pt>
                <c:pt idx="7">
                  <c:v>7240</c:v>
                </c:pt>
                <c:pt idx="8">
                  <c:v>7082</c:v>
                </c:pt>
                <c:pt idx="9">
                  <c:v>6889</c:v>
                </c:pt>
                <c:pt idx="10">
                  <c:v>6858</c:v>
                </c:pt>
                <c:pt idx="11">
                  <c:v>6835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data!$A$11</c15:sqref>
                        </c15:formulaRef>
                      </c:ext>
                    </c:extLst>
                    <c:strCache>
                      <c:ptCount val="1"/>
                      <c:pt idx="0">
                        <c:v>256k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9-5366-4934-AFC4-CBB2F28AB7DE}"/>
            </c:ext>
          </c:extLst>
        </c:ser>
        <c:ser>
          <c:idx val="10"/>
          <c:order val="10"/>
          <c:val>
            <c:numRef>
              <c:f>data!$B$12:$M$12</c:f>
              <c:numCache>
                <c:formatCode>General</c:formatCode>
                <c:ptCount val="12"/>
                <c:pt idx="0">
                  <c:v>30042</c:v>
                </c:pt>
                <c:pt idx="1">
                  <c:v>23953</c:v>
                </c:pt>
                <c:pt idx="2">
                  <c:v>22661</c:v>
                </c:pt>
                <c:pt idx="3">
                  <c:v>18952</c:v>
                </c:pt>
                <c:pt idx="4">
                  <c:v>15706</c:v>
                </c:pt>
                <c:pt idx="5">
                  <c:v>13602</c:v>
                </c:pt>
                <c:pt idx="6">
                  <c:v>11761</c:v>
                </c:pt>
                <c:pt idx="7">
                  <c:v>10409</c:v>
                </c:pt>
                <c:pt idx="8">
                  <c:v>10184</c:v>
                </c:pt>
                <c:pt idx="9">
                  <c:v>10137</c:v>
                </c:pt>
                <c:pt idx="10">
                  <c:v>10158</c:v>
                </c:pt>
                <c:pt idx="11">
                  <c:v>9875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data!$A$12</c15:sqref>
                        </c15:formulaRef>
                      </c:ext>
                    </c:extLst>
                    <c:strCache>
                      <c:ptCount val="1"/>
                      <c:pt idx="0">
                        <c:v>128k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A-5366-4934-AFC4-CBB2F28AB7DE}"/>
            </c:ext>
          </c:extLst>
        </c:ser>
        <c:ser>
          <c:idx val="11"/>
          <c:order val="11"/>
          <c:val>
            <c:numRef>
              <c:f>data!$B$13:$M$13</c:f>
              <c:numCache>
                <c:formatCode>General</c:formatCode>
                <c:ptCount val="12"/>
                <c:pt idx="0">
                  <c:v>29468</c:v>
                </c:pt>
                <c:pt idx="1">
                  <c:v>23044</c:v>
                </c:pt>
                <c:pt idx="2">
                  <c:v>21501</c:v>
                </c:pt>
                <c:pt idx="3">
                  <c:v>19208</c:v>
                </c:pt>
                <c:pt idx="4">
                  <c:v>15955</c:v>
                </c:pt>
                <c:pt idx="5">
                  <c:v>13551</c:v>
                </c:pt>
                <c:pt idx="6">
                  <c:v>11784</c:v>
                </c:pt>
                <c:pt idx="7">
                  <c:v>10516</c:v>
                </c:pt>
                <c:pt idx="8">
                  <c:v>10364</c:v>
                </c:pt>
                <c:pt idx="9">
                  <c:v>10320</c:v>
                </c:pt>
                <c:pt idx="10">
                  <c:v>10262</c:v>
                </c:pt>
                <c:pt idx="11">
                  <c:v>10132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data!$A$13</c15:sqref>
                        </c15:formulaRef>
                      </c:ext>
                    </c:extLst>
                    <c:strCache>
                      <c:ptCount val="1"/>
                      <c:pt idx="0">
                        <c:v>64k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B-5366-4934-AFC4-CBB2F28AB7DE}"/>
            </c:ext>
          </c:extLst>
        </c:ser>
        <c:ser>
          <c:idx val="12"/>
          <c:order val="12"/>
          <c:val>
            <c:numRef>
              <c:f>data!$B$14:$M$14</c:f>
              <c:numCache>
                <c:formatCode>General</c:formatCode>
                <c:ptCount val="12"/>
                <c:pt idx="0">
                  <c:v>28870</c:v>
                </c:pt>
                <c:pt idx="1">
                  <c:v>28719</c:v>
                </c:pt>
                <c:pt idx="2">
                  <c:v>29106</c:v>
                </c:pt>
                <c:pt idx="3">
                  <c:v>27888</c:v>
                </c:pt>
                <c:pt idx="4">
                  <c:v>26884</c:v>
                </c:pt>
                <c:pt idx="5">
                  <c:v>28059</c:v>
                </c:pt>
                <c:pt idx="6">
                  <c:v>26335</c:v>
                </c:pt>
                <c:pt idx="7">
                  <c:v>26110</c:v>
                </c:pt>
                <c:pt idx="8">
                  <c:v>26305</c:v>
                </c:pt>
                <c:pt idx="9">
                  <c:v>29201</c:v>
                </c:pt>
                <c:pt idx="10">
                  <c:v>29054</c:v>
                </c:pt>
                <c:pt idx="11">
                  <c:v>28530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data!$A$14</c15:sqref>
                        </c15:formulaRef>
                      </c:ext>
                    </c:extLst>
                    <c:strCache>
                      <c:ptCount val="1"/>
                      <c:pt idx="0">
                        <c:v>32k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C-5366-4934-AFC4-CBB2F28AB7DE}"/>
            </c:ext>
          </c:extLst>
        </c:ser>
        <c:ser>
          <c:idx val="13"/>
          <c:order val="13"/>
          <c:val>
            <c:numRef>
              <c:f>data!$B$15:$M$15</c:f>
              <c:numCache>
                <c:formatCode>General</c:formatCode>
                <c:ptCount val="12"/>
                <c:pt idx="0">
                  <c:v>30341</c:v>
                </c:pt>
                <c:pt idx="1">
                  <c:v>29871</c:v>
                </c:pt>
                <c:pt idx="2">
                  <c:v>30402</c:v>
                </c:pt>
                <c:pt idx="3">
                  <c:v>28973</c:v>
                </c:pt>
                <c:pt idx="4">
                  <c:v>29464</c:v>
                </c:pt>
                <c:pt idx="5">
                  <c:v>28643</c:v>
                </c:pt>
                <c:pt idx="6">
                  <c:v>29046</c:v>
                </c:pt>
                <c:pt idx="7">
                  <c:v>27746</c:v>
                </c:pt>
                <c:pt idx="8">
                  <c:v>26070</c:v>
                </c:pt>
                <c:pt idx="9">
                  <c:v>27955</c:v>
                </c:pt>
                <c:pt idx="10">
                  <c:v>27259</c:v>
                </c:pt>
                <c:pt idx="11">
                  <c:v>25816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data!$A$15</c15:sqref>
                        </c15:formulaRef>
                      </c:ext>
                    </c:extLst>
                    <c:strCache>
                      <c:ptCount val="1"/>
                      <c:pt idx="0">
                        <c:v>16k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D-5366-4934-AFC4-CBB2F28AB7DE}"/>
            </c:ext>
          </c:extLst>
        </c:ser>
        <c:bandFmts/>
        <c:axId val="2085835592"/>
        <c:axId val="2085825864"/>
        <c:axId val="2085623160"/>
      </c:surface3DChart>
      <c:catAx>
        <c:axId val="2085835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2085825864"/>
        <c:crosses val="autoZero"/>
        <c:auto val="1"/>
        <c:lblAlgn val="ctr"/>
        <c:lblOffset val="100"/>
        <c:noMultiLvlLbl val="0"/>
      </c:catAx>
      <c:valAx>
        <c:axId val="2085825864"/>
        <c:scaling>
          <c:orientation val="minMax"/>
          <c:max val="32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2085835592"/>
        <c:crosses val="autoZero"/>
        <c:crossBetween val="midCat"/>
        <c:majorUnit val="4000"/>
        <c:minorUnit val="500"/>
      </c:valAx>
      <c:serAx>
        <c:axId val="2085623160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208582586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val>
            <c:numRef>
              <c:f>data!$B$2:$M$2</c:f>
              <c:numCache>
                <c:formatCode>General</c:formatCode>
                <c:ptCount val="12"/>
                <c:pt idx="0">
                  <c:v>5427</c:v>
                </c:pt>
                <c:pt idx="1">
                  <c:v>2757</c:v>
                </c:pt>
                <c:pt idx="2">
                  <c:v>1939</c:v>
                </c:pt>
                <c:pt idx="3">
                  <c:v>1455</c:v>
                </c:pt>
                <c:pt idx="4">
                  <c:v>1151</c:v>
                </c:pt>
                <c:pt idx="5">
                  <c:v>951</c:v>
                </c:pt>
                <c:pt idx="6">
                  <c:v>803</c:v>
                </c:pt>
                <c:pt idx="7">
                  <c:v>701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data!$A$2</c15:sqref>
                        </c15:formulaRef>
                      </c:ext>
                    </c:extLst>
                    <c:strCache>
                      <c:ptCount val="1"/>
                      <c:pt idx="0">
                        <c:v>128m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C783-424D-9EA1-E456D5662717}"/>
            </c:ext>
          </c:extLst>
        </c:ser>
        <c:ser>
          <c:idx val="1"/>
          <c:order val="1"/>
          <c:val>
            <c:numRef>
              <c:f>data!$B$3:$M$3</c:f>
              <c:numCache>
                <c:formatCode>General</c:formatCode>
                <c:ptCount val="12"/>
                <c:pt idx="0">
                  <c:v>5496</c:v>
                </c:pt>
                <c:pt idx="1">
                  <c:v>2760</c:v>
                </c:pt>
                <c:pt idx="2">
                  <c:v>1936</c:v>
                </c:pt>
                <c:pt idx="3">
                  <c:v>1459</c:v>
                </c:pt>
                <c:pt idx="4">
                  <c:v>1149</c:v>
                </c:pt>
                <c:pt idx="5">
                  <c:v>949</c:v>
                </c:pt>
                <c:pt idx="6">
                  <c:v>803</c:v>
                </c:pt>
                <c:pt idx="7">
                  <c:v>703</c:v>
                </c:pt>
                <c:pt idx="8">
                  <c:v>666</c:v>
                </c:pt>
                <c:pt idx="9">
                  <c:v>644</c:v>
                </c:pt>
                <c:pt idx="10">
                  <c:v>621</c:v>
                </c:pt>
                <c:pt idx="11">
                  <c:v>610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data!$A$3</c15:sqref>
                        </c15:formulaRef>
                      </c:ext>
                    </c:extLst>
                    <c:strCache>
                      <c:ptCount val="1"/>
                      <c:pt idx="0">
                        <c:v>64m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C783-424D-9EA1-E456D5662717}"/>
            </c:ext>
          </c:extLst>
        </c:ser>
        <c:ser>
          <c:idx val="2"/>
          <c:order val="2"/>
          <c:val>
            <c:numRef>
              <c:f>data!$B$4:$M$4</c:f>
              <c:numCache>
                <c:formatCode>General</c:formatCode>
                <c:ptCount val="12"/>
                <c:pt idx="0">
                  <c:v>5498</c:v>
                </c:pt>
                <c:pt idx="1">
                  <c:v>2758</c:v>
                </c:pt>
                <c:pt idx="2">
                  <c:v>1938</c:v>
                </c:pt>
                <c:pt idx="3">
                  <c:v>1454</c:v>
                </c:pt>
                <c:pt idx="4">
                  <c:v>1151</c:v>
                </c:pt>
                <c:pt idx="5">
                  <c:v>934</c:v>
                </c:pt>
                <c:pt idx="6">
                  <c:v>811</c:v>
                </c:pt>
                <c:pt idx="7">
                  <c:v>704</c:v>
                </c:pt>
                <c:pt idx="8">
                  <c:v>671</c:v>
                </c:pt>
                <c:pt idx="9">
                  <c:v>645</c:v>
                </c:pt>
                <c:pt idx="10">
                  <c:v>625</c:v>
                </c:pt>
                <c:pt idx="11">
                  <c:v>611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data!$A$4</c15:sqref>
                        </c15:formulaRef>
                      </c:ext>
                    </c:extLst>
                    <c:strCache>
                      <c:ptCount val="1"/>
                      <c:pt idx="0">
                        <c:v>32m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C783-424D-9EA1-E456D5662717}"/>
            </c:ext>
          </c:extLst>
        </c:ser>
        <c:ser>
          <c:idx val="3"/>
          <c:order val="3"/>
          <c:val>
            <c:numRef>
              <c:f>data!$B$5:$M$5</c:f>
              <c:numCache>
                <c:formatCode>General</c:formatCode>
                <c:ptCount val="12"/>
                <c:pt idx="0">
                  <c:v>5506</c:v>
                </c:pt>
                <c:pt idx="1">
                  <c:v>2769</c:v>
                </c:pt>
                <c:pt idx="2">
                  <c:v>1941</c:v>
                </c:pt>
                <c:pt idx="3">
                  <c:v>1460</c:v>
                </c:pt>
                <c:pt idx="4">
                  <c:v>1153</c:v>
                </c:pt>
                <c:pt idx="5">
                  <c:v>953</c:v>
                </c:pt>
                <c:pt idx="6">
                  <c:v>811</c:v>
                </c:pt>
                <c:pt idx="7">
                  <c:v>705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data!$A$5</c15:sqref>
                        </c15:formulaRef>
                      </c:ext>
                    </c:extLst>
                    <c:strCache>
                      <c:ptCount val="1"/>
                      <c:pt idx="0">
                        <c:v>16m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C783-424D-9EA1-E456D5662717}"/>
            </c:ext>
          </c:extLst>
        </c:ser>
        <c:ser>
          <c:idx val="4"/>
          <c:order val="4"/>
          <c:val>
            <c:numRef>
              <c:f>data!$B$6:$M$6</c:f>
              <c:numCache>
                <c:formatCode>General</c:formatCode>
                <c:ptCount val="12"/>
                <c:pt idx="0">
                  <c:v>5657</c:v>
                </c:pt>
                <c:pt idx="1">
                  <c:v>2977</c:v>
                </c:pt>
                <c:pt idx="2">
                  <c:v>2090</c:v>
                </c:pt>
                <c:pt idx="3">
                  <c:v>1586</c:v>
                </c:pt>
                <c:pt idx="4">
                  <c:v>1251</c:v>
                </c:pt>
                <c:pt idx="5">
                  <c:v>1035</c:v>
                </c:pt>
                <c:pt idx="6">
                  <c:v>882</c:v>
                </c:pt>
                <c:pt idx="7">
                  <c:v>766</c:v>
                </c:pt>
                <c:pt idx="8">
                  <c:v>777</c:v>
                </c:pt>
                <c:pt idx="9">
                  <c:v>836</c:v>
                </c:pt>
                <c:pt idx="10">
                  <c:v>1018</c:v>
                </c:pt>
                <c:pt idx="11">
                  <c:v>1365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data!$A$6</c15:sqref>
                        </c15:formulaRef>
                      </c:ext>
                    </c:extLst>
                    <c:strCache>
                      <c:ptCount val="1"/>
                      <c:pt idx="0">
                        <c:v>8m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C783-424D-9EA1-E456D5662717}"/>
            </c:ext>
          </c:extLst>
        </c:ser>
        <c:ser>
          <c:idx val="5"/>
          <c:order val="5"/>
          <c:val>
            <c:numRef>
              <c:f>data!$B$7:$M$7</c:f>
              <c:numCache>
                <c:formatCode>General</c:formatCode>
                <c:ptCount val="12"/>
                <c:pt idx="0">
                  <c:v>10401</c:v>
                </c:pt>
                <c:pt idx="1">
                  <c:v>8422</c:v>
                </c:pt>
                <c:pt idx="2">
                  <c:v>7522</c:v>
                </c:pt>
                <c:pt idx="3">
                  <c:v>6468</c:v>
                </c:pt>
                <c:pt idx="4">
                  <c:v>5469</c:v>
                </c:pt>
                <c:pt idx="5">
                  <c:v>4809</c:v>
                </c:pt>
                <c:pt idx="6">
                  <c:v>4284</c:v>
                </c:pt>
                <c:pt idx="7">
                  <c:v>3894</c:v>
                </c:pt>
                <c:pt idx="8">
                  <c:v>3900</c:v>
                </c:pt>
                <c:pt idx="9">
                  <c:v>3899</c:v>
                </c:pt>
                <c:pt idx="10">
                  <c:v>3898</c:v>
                </c:pt>
                <c:pt idx="11">
                  <c:v>3897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data!$A$7</c15:sqref>
                        </c15:formulaRef>
                      </c:ext>
                    </c:extLst>
                    <c:strCache>
                      <c:ptCount val="1"/>
                      <c:pt idx="0">
                        <c:v>4m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5-C783-424D-9EA1-E456D5662717}"/>
            </c:ext>
          </c:extLst>
        </c:ser>
        <c:ser>
          <c:idx val="6"/>
          <c:order val="6"/>
          <c:val>
            <c:numRef>
              <c:f>data!$B$8:$M$8</c:f>
              <c:numCache>
                <c:formatCode>General</c:formatCode>
                <c:ptCount val="12"/>
                <c:pt idx="0">
                  <c:v>10401</c:v>
                </c:pt>
                <c:pt idx="1">
                  <c:v>8418</c:v>
                </c:pt>
                <c:pt idx="2">
                  <c:v>7517</c:v>
                </c:pt>
                <c:pt idx="3">
                  <c:v>6468</c:v>
                </c:pt>
                <c:pt idx="4">
                  <c:v>5465</c:v>
                </c:pt>
                <c:pt idx="5">
                  <c:v>4804</c:v>
                </c:pt>
                <c:pt idx="6">
                  <c:v>4284</c:v>
                </c:pt>
                <c:pt idx="7">
                  <c:v>3898</c:v>
                </c:pt>
                <c:pt idx="8">
                  <c:v>3896</c:v>
                </c:pt>
                <c:pt idx="9">
                  <c:v>3897</c:v>
                </c:pt>
                <c:pt idx="10">
                  <c:v>3893</c:v>
                </c:pt>
                <c:pt idx="11">
                  <c:v>3897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data!$A$8</c15:sqref>
                        </c15:formulaRef>
                      </c:ext>
                    </c:extLst>
                    <c:strCache>
                      <c:ptCount val="1"/>
                      <c:pt idx="0">
                        <c:v>2m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C783-424D-9EA1-E456D5662717}"/>
            </c:ext>
          </c:extLst>
        </c:ser>
        <c:ser>
          <c:idx val="7"/>
          <c:order val="7"/>
          <c:val>
            <c:numRef>
              <c:f>data!$B$9:$M$9</c:f>
              <c:numCache>
                <c:formatCode>General</c:formatCode>
                <c:ptCount val="12"/>
                <c:pt idx="0">
                  <c:v>10479</c:v>
                </c:pt>
                <c:pt idx="1">
                  <c:v>8469</c:v>
                </c:pt>
                <c:pt idx="2">
                  <c:v>7578</c:v>
                </c:pt>
                <c:pt idx="3">
                  <c:v>6508</c:v>
                </c:pt>
                <c:pt idx="4">
                  <c:v>5510</c:v>
                </c:pt>
                <c:pt idx="5">
                  <c:v>4854</c:v>
                </c:pt>
                <c:pt idx="6">
                  <c:v>4326</c:v>
                </c:pt>
                <c:pt idx="7">
                  <c:v>3935</c:v>
                </c:pt>
                <c:pt idx="8">
                  <c:v>3939</c:v>
                </c:pt>
                <c:pt idx="9">
                  <c:v>3945</c:v>
                </c:pt>
                <c:pt idx="10">
                  <c:v>3951</c:v>
                </c:pt>
                <c:pt idx="11">
                  <c:v>3963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data!$A$9</c15:sqref>
                        </c15:formulaRef>
                      </c:ext>
                    </c:extLst>
                    <c:strCache>
                      <c:ptCount val="1"/>
                      <c:pt idx="0">
                        <c:v>1024k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7-C783-424D-9EA1-E456D5662717}"/>
            </c:ext>
          </c:extLst>
        </c:ser>
        <c:ser>
          <c:idx val="8"/>
          <c:order val="8"/>
          <c:val>
            <c:numRef>
              <c:f>data!$B$10:$M$10</c:f>
              <c:numCache>
                <c:formatCode>General</c:formatCode>
                <c:ptCount val="12"/>
                <c:pt idx="0">
                  <c:v>10486</c:v>
                </c:pt>
                <c:pt idx="1">
                  <c:v>8465</c:v>
                </c:pt>
                <c:pt idx="2">
                  <c:v>7578</c:v>
                </c:pt>
                <c:pt idx="3">
                  <c:v>6508</c:v>
                </c:pt>
                <c:pt idx="4">
                  <c:v>5514</c:v>
                </c:pt>
                <c:pt idx="5">
                  <c:v>4854</c:v>
                </c:pt>
                <c:pt idx="6">
                  <c:v>4330</c:v>
                </c:pt>
                <c:pt idx="7">
                  <c:v>3938</c:v>
                </c:pt>
                <c:pt idx="8">
                  <c:v>3945</c:v>
                </c:pt>
                <c:pt idx="9">
                  <c:v>3952</c:v>
                </c:pt>
                <c:pt idx="10">
                  <c:v>3956</c:v>
                </c:pt>
                <c:pt idx="11">
                  <c:v>3969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data!$A$10</c15:sqref>
                        </c15:formulaRef>
                      </c:ext>
                    </c:extLst>
                    <c:strCache>
                      <c:ptCount val="1"/>
                      <c:pt idx="0">
                        <c:v>512k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C783-424D-9EA1-E456D5662717}"/>
            </c:ext>
          </c:extLst>
        </c:ser>
        <c:ser>
          <c:idx val="9"/>
          <c:order val="9"/>
          <c:val>
            <c:numRef>
              <c:f>data!$B$11:$M$11</c:f>
              <c:numCache>
                <c:formatCode>General</c:formatCode>
                <c:ptCount val="12"/>
                <c:pt idx="0">
                  <c:v>10479</c:v>
                </c:pt>
                <c:pt idx="1">
                  <c:v>8456</c:v>
                </c:pt>
                <c:pt idx="2">
                  <c:v>7578</c:v>
                </c:pt>
                <c:pt idx="3">
                  <c:v>6503</c:v>
                </c:pt>
                <c:pt idx="4">
                  <c:v>5510</c:v>
                </c:pt>
                <c:pt idx="5">
                  <c:v>4850</c:v>
                </c:pt>
                <c:pt idx="6">
                  <c:v>4322</c:v>
                </c:pt>
                <c:pt idx="7">
                  <c:v>3931</c:v>
                </c:pt>
                <c:pt idx="8">
                  <c:v>3935</c:v>
                </c:pt>
                <c:pt idx="9">
                  <c:v>3938</c:v>
                </c:pt>
                <c:pt idx="10">
                  <c:v>3944</c:v>
                </c:pt>
                <c:pt idx="11">
                  <c:v>3958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data!$A$11</c15:sqref>
                        </c15:formulaRef>
                      </c:ext>
                    </c:extLst>
                    <c:strCache>
                      <c:ptCount val="1"/>
                      <c:pt idx="0">
                        <c:v>256k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9-C783-424D-9EA1-E456D5662717}"/>
            </c:ext>
          </c:extLst>
        </c:ser>
        <c:ser>
          <c:idx val="10"/>
          <c:order val="10"/>
          <c:val>
            <c:numRef>
              <c:f>data!$B$12:$M$12</c:f>
              <c:numCache>
                <c:formatCode>General</c:formatCode>
                <c:ptCount val="12"/>
                <c:pt idx="0">
                  <c:v>10473</c:v>
                </c:pt>
                <c:pt idx="1">
                  <c:v>8443</c:v>
                </c:pt>
                <c:pt idx="2">
                  <c:v>7552</c:v>
                </c:pt>
                <c:pt idx="3">
                  <c:v>6488</c:v>
                </c:pt>
                <c:pt idx="4">
                  <c:v>5496</c:v>
                </c:pt>
                <c:pt idx="5">
                  <c:v>4833</c:v>
                </c:pt>
                <c:pt idx="6">
                  <c:v>4307</c:v>
                </c:pt>
                <c:pt idx="7">
                  <c:v>3920</c:v>
                </c:pt>
                <c:pt idx="8">
                  <c:v>3912</c:v>
                </c:pt>
                <c:pt idx="9">
                  <c:v>3922</c:v>
                </c:pt>
                <c:pt idx="10">
                  <c:v>3923</c:v>
                </c:pt>
                <c:pt idx="11">
                  <c:v>3938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data!$A$12</c15:sqref>
                        </c15:formulaRef>
                      </c:ext>
                    </c:extLst>
                    <c:strCache>
                      <c:ptCount val="1"/>
                      <c:pt idx="0">
                        <c:v>128k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A-C783-424D-9EA1-E456D5662717}"/>
            </c:ext>
          </c:extLst>
        </c:ser>
        <c:ser>
          <c:idx val="11"/>
          <c:order val="11"/>
          <c:val>
            <c:numRef>
              <c:f>data!$B$13:$M$13</c:f>
              <c:numCache>
                <c:formatCode>General</c:formatCode>
                <c:ptCount val="12"/>
                <c:pt idx="0">
                  <c:v>10460</c:v>
                </c:pt>
                <c:pt idx="1">
                  <c:v>8414</c:v>
                </c:pt>
                <c:pt idx="2">
                  <c:v>7537</c:v>
                </c:pt>
                <c:pt idx="3">
                  <c:v>6463</c:v>
                </c:pt>
                <c:pt idx="4">
                  <c:v>5474</c:v>
                </c:pt>
                <c:pt idx="5">
                  <c:v>4817</c:v>
                </c:pt>
                <c:pt idx="6">
                  <c:v>4295</c:v>
                </c:pt>
                <c:pt idx="7">
                  <c:v>3902</c:v>
                </c:pt>
                <c:pt idx="8">
                  <c:v>3897</c:v>
                </c:pt>
                <c:pt idx="9">
                  <c:v>3899</c:v>
                </c:pt>
                <c:pt idx="10">
                  <c:v>3893</c:v>
                </c:pt>
                <c:pt idx="11">
                  <c:v>3905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data!$A$13</c15:sqref>
                        </c15:formulaRef>
                      </c:ext>
                    </c:extLst>
                    <c:strCache>
                      <c:ptCount val="1"/>
                      <c:pt idx="0">
                        <c:v>64k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B-C783-424D-9EA1-E456D5662717}"/>
            </c:ext>
          </c:extLst>
        </c:ser>
        <c:ser>
          <c:idx val="12"/>
          <c:order val="12"/>
          <c:val>
            <c:numRef>
              <c:f>data!$B$14:$M$14</c:f>
              <c:numCache>
                <c:formatCode>General</c:formatCode>
                <c:ptCount val="12"/>
                <c:pt idx="0">
                  <c:v>17485</c:v>
                </c:pt>
                <c:pt idx="1">
                  <c:v>16744</c:v>
                </c:pt>
                <c:pt idx="2">
                  <c:v>16268</c:v>
                </c:pt>
                <c:pt idx="3">
                  <c:v>15798</c:v>
                </c:pt>
                <c:pt idx="4">
                  <c:v>15242</c:v>
                </c:pt>
                <c:pt idx="5">
                  <c:v>15321</c:v>
                </c:pt>
                <c:pt idx="6">
                  <c:v>14692</c:v>
                </c:pt>
                <c:pt idx="7">
                  <c:v>14158</c:v>
                </c:pt>
                <c:pt idx="8">
                  <c:v>17489</c:v>
                </c:pt>
                <c:pt idx="9">
                  <c:v>17381</c:v>
                </c:pt>
                <c:pt idx="10">
                  <c:v>17327</c:v>
                </c:pt>
                <c:pt idx="11">
                  <c:v>17059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data!$A$14</c15:sqref>
                        </c15:formulaRef>
                      </c:ext>
                    </c:extLst>
                    <c:strCache>
                      <c:ptCount val="1"/>
                      <c:pt idx="0">
                        <c:v>32k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C-C783-424D-9EA1-E456D5662717}"/>
            </c:ext>
          </c:extLst>
        </c:ser>
        <c:ser>
          <c:idx val="13"/>
          <c:order val="13"/>
          <c:val>
            <c:numRef>
              <c:f>data!$B$15:$M$15</c:f>
              <c:numCache>
                <c:formatCode>General</c:formatCode>
                <c:ptCount val="12"/>
                <c:pt idx="0">
                  <c:v>18756</c:v>
                </c:pt>
                <c:pt idx="1">
                  <c:v>18386</c:v>
                </c:pt>
                <c:pt idx="2">
                  <c:v>17852</c:v>
                </c:pt>
                <c:pt idx="3">
                  <c:v>17688</c:v>
                </c:pt>
                <c:pt idx="4">
                  <c:v>17370</c:v>
                </c:pt>
                <c:pt idx="5">
                  <c:v>17059</c:v>
                </c:pt>
                <c:pt idx="6">
                  <c:v>16919</c:v>
                </c:pt>
                <c:pt idx="7">
                  <c:v>18206</c:v>
                </c:pt>
                <c:pt idx="8">
                  <c:v>18028</c:v>
                </c:pt>
                <c:pt idx="9">
                  <c:v>17773</c:v>
                </c:pt>
                <c:pt idx="10">
                  <c:v>17717</c:v>
                </c:pt>
                <c:pt idx="11">
                  <c:v>17735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data!$A$15</c15:sqref>
                        </c15:formulaRef>
                      </c:ext>
                    </c:extLst>
                    <c:strCache>
                      <c:ptCount val="1"/>
                      <c:pt idx="0">
                        <c:v>16k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data!$B$1:$M$1</c15:sqref>
                        </c15:formulaRef>
                      </c:ext>
                    </c:extLst>
                    <c:strCache>
                      <c:ptCount val="12"/>
                      <c:pt idx="0">
                        <c:v>s1</c:v>
                      </c:pt>
                      <c:pt idx="1">
                        <c:v>s2</c:v>
                      </c:pt>
                      <c:pt idx="2">
                        <c:v>s3</c:v>
                      </c:pt>
                      <c:pt idx="3">
                        <c:v>s4</c:v>
                      </c:pt>
                      <c:pt idx="4">
                        <c:v>s5</c:v>
                      </c:pt>
                      <c:pt idx="5">
                        <c:v>s6</c:v>
                      </c:pt>
                      <c:pt idx="6">
                        <c:v>s7</c:v>
                      </c:pt>
                      <c:pt idx="7">
                        <c:v>s8</c:v>
                      </c:pt>
                      <c:pt idx="8">
                        <c:v>s9</c:v>
                      </c:pt>
                      <c:pt idx="9">
                        <c:v>s10</c:v>
                      </c:pt>
                      <c:pt idx="10">
                        <c:v>s11</c:v>
                      </c:pt>
                      <c:pt idx="11">
                        <c:v>s12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D-C783-424D-9EA1-E456D5662717}"/>
            </c:ext>
          </c:extLst>
        </c:ser>
        <c:bandFmts/>
        <c:axId val="2127064360"/>
        <c:axId val="2127052712"/>
        <c:axId val="2127049608"/>
      </c:surface3DChart>
      <c:catAx>
        <c:axId val="2127064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2127052712"/>
        <c:crosses val="autoZero"/>
        <c:auto val="1"/>
        <c:lblAlgn val="ctr"/>
        <c:lblOffset val="100"/>
        <c:noMultiLvlLbl val="0"/>
      </c:catAx>
      <c:valAx>
        <c:axId val="2127052712"/>
        <c:scaling>
          <c:orientation val="minMax"/>
          <c:max val="2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2127064360"/>
        <c:crosses val="autoZero"/>
        <c:crossBetween val="midCat"/>
        <c:majorUnit val="2000"/>
        <c:minorUnit val="500"/>
      </c:valAx>
      <c:serAx>
        <c:axId val="212704960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2127052712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2446470506976102E-2"/>
          <c:y val="2.981041113296817E-2"/>
          <c:w val="0.92164709674448586"/>
          <c:h val="0.84545352569321564"/>
        </c:manualLayout>
      </c:layout>
      <c:lineChart>
        <c:grouping val="standard"/>
        <c:varyColors val="0"/>
        <c:ser>
          <c:idx val="0"/>
          <c:order val="0"/>
          <c:spPr>
            <a:ln w="38100">
              <a:solidFill>
                <a:srgbClr val="C00000"/>
              </a:solidFill>
            </a:ln>
          </c:spPr>
          <c:marker>
            <c:symbol val="triangle"/>
            <c:size val="8"/>
            <c:spPr>
              <a:solidFill>
                <a:srgbClr val="C00000"/>
              </a:solidFill>
              <a:ln>
                <a:noFill/>
              </a:ln>
            </c:spPr>
          </c:marker>
          <c:val>
            <c:numRef>
              <c:f>data!$B$2:$B$15</c:f>
              <c:numCache>
                <c:formatCode>General</c:formatCode>
                <c:ptCount val="14"/>
                <c:pt idx="0">
                  <c:v>4.8</c:v>
                </c:pt>
                <c:pt idx="1">
                  <c:v>4.68</c:v>
                </c:pt>
                <c:pt idx="2">
                  <c:v>4.6499999999999977</c:v>
                </c:pt>
                <c:pt idx="3">
                  <c:v>4.8</c:v>
                </c:pt>
                <c:pt idx="4">
                  <c:v>6.84</c:v>
                </c:pt>
                <c:pt idx="5">
                  <c:v>15.03</c:v>
                </c:pt>
                <c:pt idx="6">
                  <c:v>22.78</c:v>
                </c:pt>
                <c:pt idx="7">
                  <c:v>29.39</c:v>
                </c:pt>
                <c:pt idx="8">
                  <c:v>40.39</c:v>
                </c:pt>
                <c:pt idx="9">
                  <c:v>57.06</c:v>
                </c:pt>
                <c:pt idx="10">
                  <c:v>60.54</c:v>
                </c:pt>
                <c:pt idx="11">
                  <c:v>63.33</c:v>
                </c:pt>
                <c:pt idx="12">
                  <c:v>65.61</c:v>
                </c:pt>
                <c:pt idx="13">
                  <c:v>67.489999999999995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data!$B$1</c15:sqref>
                        </c15:formulaRef>
                      </c:ext>
                    </c:extLst>
                    <c:strCache>
                      <c:ptCount val="1"/>
                      <c:pt idx="0">
                        <c:v>jki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data!$A$2:$A$15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50</c:v>
                      </c:pt>
                      <c:pt idx="1">
                        <c:v>100</c:v>
                      </c:pt>
                      <c:pt idx="2">
                        <c:v>150</c:v>
                      </c:pt>
                      <c:pt idx="3">
                        <c:v>200</c:v>
                      </c:pt>
                      <c:pt idx="4">
                        <c:v>250</c:v>
                      </c:pt>
                      <c:pt idx="5">
                        <c:v>300</c:v>
                      </c:pt>
                      <c:pt idx="6">
                        <c:v>350</c:v>
                      </c:pt>
                      <c:pt idx="7">
                        <c:v>400</c:v>
                      </c:pt>
                      <c:pt idx="8">
                        <c:v>450</c:v>
                      </c:pt>
                      <c:pt idx="9">
                        <c:v>500</c:v>
                      </c:pt>
                      <c:pt idx="10">
                        <c:v>550</c:v>
                      </c:pt>
                      <c:pt idx="11">
                        <c:v>600</c:v>
                      </c:pt>
                      <c:pt idx="12">
                        <c:v>650</c:v>
                      </c:pt>
                      <c:pt idx="13">
                        <c:v>700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AC95-426C-A97F-7AB94C07456F}"/>
            </c:ext>
          </c:extLst>
        </c:ser>
        <c:ser>
          <c:idx val="1"/>
          <c:order val="1"/>
          <c:spPr>
            <a:ln w="38100">
              <a:solidFill>
                <a:srgbClr val="C00000"/>
              </a:solidFill>
            </a:ln>
          </c:spPr>
          <c:marker>
            <c:symbol val="diamond"/>
            <c:size val="9"/>
            <c:spPr>
              <a:solidFill>
                <a:srgbClr val="C00000"/>
              </a:solidFill>
            </c:spPr>
          </c:marker>
          <c:val>
            <c:numRef>
              <c:f>data!$C$2:$C$15</c:f>
              <c:numCache>
                <c:formatCode>General</c:formatCode>
                <c:ptCount val="14"/>
                <c:pt idx="0">
                  <c:v>4.83</c:v>
                </c:pt>
                <c:pt idx="1">
                  <c:v>4.72</c:v>
                </c:pt>
                <c:pt idx="2">
                  <c:v>4.6399999999999997</c:v>
                </c:pt>
                <c:pt idx="3">
                  <c:v>4.6899999999999986</c:v>
                </c:pt>
                <c:pt idx="4">
                  <c:v>6.83</c:v>
                </c:pt>
                <c:pt idx="5">
                  <c:v>15.1</c:v>
                </c:pt>
                <c:pt idx="6">
                  <c:v>22.68</c:v>
                </c:pt>
                <c:pt idx="7">
                  <c:v>29.18</c:v>
                </c:pt>
                <c:pt idx="8">
                  <c:v>40.26</c:v>
                </c:pt>
                <c:pt idx="9">
                  <c:v>57.02</c:v>
                </c:pt>
                <c:pt idx="10">
                  <c:v>60.53</c:v>
                </c:pt>
                <c:pt idx="11">
                  <c:v>63.34</c:v>
                </c:pt>
                <c:pt idx="12">
                  <c:v>65.62</c:v>
                </c:pt>
                <c:pt idx="13">
                  <c:v>67.53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data!$C$1</c15:sqref>
                        </c15:formulaRef>
                      </c:ext>
                    </c:extLst>
                    <c:strCache>
                      <c:ptCount val="1"/>
                      <c:pt idx="0">
                        <c:v>kji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data!$A$2:$A$15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50</c:v>
                      </c:pt>
                      <c:pt idx="1">
                        <c:v>100</c:v>
                      </c:pt>
                      <c:pt idx="2">
                        <c:v>150</c:v>
                      </c:pt>
                      <c:pt idx="3">
                        <c:v>200</c:v>
                      </c:pt>
                      <c:pt idx="4">
                        <c:v>250</c:v>
                      </c:pt>
                      <c:pt idx="5">
                        <c:v>300</c:v>
                      </c:pt>
                      <c:pt idx="6">
                        <c:v>350</c:v>
                      </c:pt>
                      <c:pt idx="7">
                        <c:v>400</c:v>
                      </c:pt>
                      <c:pt idx="8">
                        <c:v>450</c:v>
                      </c:pt>
                      <c:pt idx="9">
                        <c:v>500</c:v>
                      </c:pt>
                      <c:pt idx="10">
                        <c:v>550</c:v>
                      </c:pt>
                      <c:pt idx="11">
                        <c:v>600</c:v>
                      </c:pt>
                      <c:pt idx="12">
                        <c:v>650</c:v>
                      </c:pt>
                      <c:pt idx="13">
                        <c:v>700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AC95-426C-A97F-7AB94C07456F}"/>
            </c:ext>
          </c:extLst>
        </c:ser>
        <c:ser>
          <c:idx val="2"/>
          <c:order val="2"/>
          <c:spPr>
            <a:ln w="38100">
              <a:solidFill>
                <a:srgbClr val="336699"/>
              </a:solidFill>
            </a:ln>
          </c:spPr>
          <c:marker>
            <c:symbol val="diamond"/>
            <c:size val="8"/>
            <c:spPr>
              <a:solidFill>
                <a:srgbClr val="336699"/>
              </a:solidFill>
              <a:ln>
                <a:noFill/>
              </a:ln>
            </c:spPr>
          </c:marker>
          <c:val>
            <c:numRef>
              <c:f>data!$D$2:$D$15</c:f>
              <c:numCache>
                <c:formatCode>General</c:formatCode>
                <c:ptCount val="14"/>
                <c:pt idx="0">
                  <c:v>3.75</c:v>
                </c:pt>
                <c:pt idx="1">
                  <c:v>4.08</c:v>
                </c:pt>
                <c:pt idx="2">
                  <c:v>4.33</c:v>
                </c:pt>
                <c:pt idx="3">
                  <c:v>4.45</c:v>
                </c:pt>
                <c:pt idx="4">
                  <c:v>4.45</c:v>
                </c:pt>
                <c:pt idx="5">
                  <c:v>4.45</c:v>
                </c:pt>
                <c:pt idx="6">
                  <c:v>4.45</c:v>
                </c:pt>
                <c:pt idx="7">
                  <c:v>4.47</c:v>
                </c:pt>
                <c:pt idx="8">
                  <c:v>7.73</c:v>
                </c:pt>
                <c:pt idx="9">
                  <c:v>18.77</c:v>
                </c:pt>
                <c:pt idx="10">
                  <c:v>20.36</c:v>
                </c:pt>
                <c:pt idx="11">
                  <c:v>21.67</c:v>
                </c:pt>
                <c:pt idx="12">
                  <c:v>22.76</c:v>
                </c:pt>
                <c:pt idx="13">
                  <c:v>23.71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data!$D$1</c15:sqref>
                        </c15:formulaRef>
                      </c:ext>
                    </c:extLst>
                    <c:strCache>
                      <c:ptCount val="1"/>
                      <c:pt idx="0">
                        <c:v>ijk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data!$A$2:$A$15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50</c:v>
                      </c:pt>
                      <c:pt idx="1">
                        <c:v>100</c:v>
                      </c:pt>
                      <c:pt idx="2">
                        <c:v>150</c:v>
                      </c:pt>
                      <c:pt idx="3">
                        <c:v>200</c:v>
                      </c:pt>
                      <c:pt idx="4">
                        <c:v>250</c:v>
                      </c:pt>
                      <c:pt idx="5">
                        <c:v>300</c:v>
                      </c:pt>
                      <c:pt idx="6">
                        <c:v>350</c:v>
                      </c:pt>
                      <c:pt idx="7">
                        <c:v>400</c:v>
                      </c:pt>
                      <c:pt idx="8">
                        <c:v>450</c:v>
                      </c:pt>
                      <c:pt idx="9">
                        <c:v>500</c:v>
                      </c:pt>
                      <c:pt idx="10">
                        <c:v>550</c:v>
                      </c:pt>
                      <c:pt idx="11">
                        <c:v>600</c:v>
                      </c:pt>
                      <c:pt idx="12">
                        <c:v>650</c:v>
                      </c:pt>
                      <c:pt idx="13">
                        <c:v>700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AC95-426C-A97F-7AB94C07456F}"/>
            </c:ext>
          </c:extLst>
        </c:ser>
        <c:ser>
          <c:idx val="3"/>
          <c:order val="3"/>
          <c:spPr>
            <a:ln w="38100">
              <a:solidFill>
                <a:srgbClr val="336699"/>
              </a:solidFill>
            </a:ln>
          </c:spPr>
          <c:marker>
            <c:symbol val="triangle"/>
            <c:size val="5"/>
            <c:spPr>
              <a:solidFill>
                <a:srgbClr val="336699"/>
              </a:solidFill>
              <a:ln>
                <a:noFill/>
              </a:ln>
            </c:spPr>
          </c:marker>
          <c:val>
            <c:numRef>
              <c:f>data!$E$2:$E$15</c:f>
              <c:numCache>
                <c:formatCode>General</c:formatCode>
                <c:ptCount val="14"/>
                <c:pt idx="0">
                  <c:v>3.93</c:v>
                </c:pt>
                <c:pt idx="1">
                  <c:v>4.1399999999999997</c:v>
                </c:pt>
                <c:pt idx="2">
                  <c:v>4.3599999999999977</c:v>
                </c:pt>
                <c:pt idx="3">
                  <c:v>4.47</c:v>
                </c:pt>
                <c:pt idx="4">
                  <c:v>4.5199999999999996</c:v>
                </c:pt>
                <c:pt idx="5">
                  <c:v>4.5599999999999996</c:v>
                </c:pt>
                <c:pt idx="6">
                  <c:v>4.57</c:v>
                </c:pt>
                <c:pt idx="7">
                  <c:v>4.5999999999999996</c:v>
                </c:pt>
                <c:pt idx="8">
                  <c:v>7.96</c:v>
                </c:pt>
                <c:pt idx="9">
                  <c:v>19.05</c:v>
                </c:pt>
                <c:pt idx="10">
                  <c:v>20.59</c:v>
                </c:pt>
                <c:pt idx="11">
                  <c:v>21.86</c:v>
                </c:pt>
                <c:pt idx="12">
                  <c:v>22.92</c:v>
                </c:pt>
                <c:pt idx="13">
                  <c:v>23.82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data!$E$1</c15:sqref>
                        </c15:formulaRef>
                      </c:ext>
                    </c:extLst>
                    <c:strCache>
                      <c:ptCount val="1"/>
                      <c:pt idx="0">
                        <c:v>jik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data!$A$2:$A$15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50</c:v>
                      </c:pt>
                      <c:pt idx="1">
                        <c:v>100</c:v>
                      </c:pt>
                      <c:pt idx="2">
                        <c:v>150</c:v>
                      </c:pt>
                      <c:pt idx="3">
                        <c:v>200</c:v>
                      </c:pt>
                      <c:pt idx="4">
                        <c:v>250</c:v>
                      </c:pt>
                      <c:pt idx="5">
                        <c:v>300</c:v>
                      </c:pt>
                      <c:pt idx="6">
                        <c:v>350</c:v>
                      </c:pt>
                      <c:pt idx="7">
                        <c:v>400</c:v>
                      </c:pt>
                      <c:pt idx="8">
                        <c:v>450</c:v>
                      </c:pt>
                      <c:pt idx="9">
                        <c:v>500</c:v>
                      </c:pt>
                      <c:pt idx="10">
                        <c:v>550</c:v>
                      </c:pt>
                      <c:pt idx="11">
                        <c:v>600</c:v>
                      </c:pt>
                      <c:pt idx="12">
                        <c:v>650</c:v>
                      </c:pt>
                      <c:pt idx="13">
                        <c:v>700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AC95-426C-A97F-7AB94C07456F}"/>
            </c:ext>
          </c:extLst>
        </c:ser>
        <c:ser>
          <c:idx val="4"/>
          <c:order val="4"/>
          <c:spPr>
            <a:ln w="38100">
              <a:solidFill>
                <a:srgbClr val="008000"/>
              </a:solidFill>
            </a:ln>
          </c:spPr>
          <c:marker>
            <c:symbol val="diamond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val>
            <c:numRef>
              <c:f>data!$F$2:$F$15</c:f>
              <c:numCache>
                <c:formatCode>General</c:formatCode>
                <c:ptCount val="14"/>
                <c:pt idx="0">
                  <c:v>1.86</c:v>
                </c:pt>
                <c:pt idx="1">
                  <c:v>1.78</c:v>
                </c:pt>
                <c:pt idx="2">
                  <c:v>2.14</c:v>
                </c:pt>
                <c:pt idx="3">
                  <c:v>2.2999999999999998</c:v>
                </c:pt>
                <c:pt idx="4">
                  <c:v>2.23</c:v>
                </c:pt>
                <c:pt idx="5">
                  <c:v>2.1800000000000002</c:v>
                </c:pt>
                <c:pt idx="6">
                  <c:v>2.14</c:v>
                </c:pt>
                <c:pt idx="7">
                  <c:v>2.12</c:v>
                </c:pt>
                <c:pt idx="8">
                  <c:v>2.12</c:v>
                </c:pt>
                <c:pt idx="9">
                  <c:v>2.13</c:v>
                </c:pt>
                <c:pt idx="10">
                  <c:v>2.13</c:v>
                </c:pt>
                <c:pt idx="11">
                  <c:v>2.14</c:v>
                </c:pt>
                <c:pt idx="12">
                  <c:v>2.16</c:v>
                </c:pt>
                <c:pt idx="13">
                  <c:v>2.2200000000000002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data!$F$1</c15:sqref>
                        </c15:formulaRef>
                      </c:ext>
                    </c:extLst>
                    <c:strCache>
                      <c:ptCount val="1"/>
                      <c:pt idx="0">
                        <c:v>kij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data!$A$2:$A$15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50</c:v>
                      </c:pt>
                      <c:pt idx="1">
                        <c:v>100</c:v>
                      </c:pt>
                      <c:pt idx="2">
                        <c:v>150</c:v>
                      </c:pt>
                      <c:pt idx="3">
                        <c:v>200</c:v>
                      </c:pt>
                      <c:pt idx="4">
                        <c:v>250</c:v>
                      </c:pt>
                      <c:pt idx="5">
                        <c:v>300</c:v>
                      </c:pt>
                      <c:pt idx="6">
                        <c:v>350</c:v>
                      </c:pt>
                      <c:pt idx="7">
                        <c:v>400</c:v>
                      </c:pt>
                      <c:pt idx="8">
                        <c:v>450</c:v>
                      </c:pt>
                      <c:pt idx="9">
                        <c:v>500</c:v>
                      </c:pt>
                      <c:pt idx="10">
                        <c:v>550</c:v>
                      </c:pt>
                      <c:pt idx="11">
                        <c:v>600</c:v>
                      </c:pt>
                      <c:pt idx="12">
                        <c:v>650</c:v>
                      </c:pt>
                      <c:pt idx="13">
                        <c:v>700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4-AC95-426C-A97F-7AB94C07456F}"/>
            </c:ext>
          </c:extLst>
        </c:ser>
        <c:ser>
          <c:idx val="5"/>
          <c:order val="5"/>
          <c:spPr>
            <a:ln w="38100">
              <a:solidFill>
                <a:srgbClr val="008000"/>
              </a:solidFill>
            </a:ln>
          </c:spPr>
          <c:marker>
            <c:symbol val="triangle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val>
            <c:numRef>
              <c:f>data!$G$2:$G$15</c:f>
              <c:numCache>
                <c:formatCode>General</c:formatCode>
                <c:ptCount val="14"/>
                <c:pt idx="0">
                  <c:v>1.78</c:v>
                </c:pt>
                <c:pt idx="1">
                  <c:v>1.8</c:v>
                </c:pt>
                <c:pt idx="2">
                  <c:v>2.12</c:v>
                </c:pt>
                <c:pt idx="3">
                  <c:v>2.0299999999999998</c:v>
                </c:pt>
                <c:pt idx="4">
                  <c:v>1.96</c:v>
                </c:pt>
                <c:pt idx="5">
                  <c:v>1.92</c:v>
                </c:pt>
                <c:pt idx="6">
                  <c:v>1.89</c:v>
                </c:pt>
                <c:pt idx="7">
                  <c:v>1.86</c:v>
                </c:pt>
                <c:pt idx="8">
                  <c:v>1.86</c:v>
                </c:pt>
                <c:pt idx="9">
                  <c:v>1.88</c:v>
                </c:pt>
                <c:pt idx="10">
                  <c:v>1.89</c:v>
                </c:pt>
                <c:pt idx="11">
                  <c:v>1.9</c:v>
                </c:pt>
                <c:pt idx="12">
                  <c:v>1.91</c:v>
                </c:pt>
                <c:pt idx="13">
                  <c:v>1.95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data!$G$1</c15:sqref>
                        </c15:formulaRef>
                      </c:ext>
                    </c:extLst>
                    <c:strCache>
                      <c:ptCount val="1"/>
                      <c:pt idx="0">
                        <c:v>ikj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data!$A$2:$A$15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50</c:v>
                      </c:pt>
                      <c:pt idx="1">
                        <c:v>100</c:v>
                      </c:pt>
                      <c:pt idx="2">
                        <c:v>150</c:v>
                      </c:pt>
                      <c:pt idx="3">
                        <c:v>200</c:v>
                      </c:pt>
                      <c:pt idx="4">
                        <c:v>250</c:v>
                      </c:pt>
                      <c:pt idx="5">
                        <c:v>300</c:v>
                      </c:pt>
                      <c:pt idx="6">
                        <c:v>350</c:v>
                      </c:pt>
                      <c:pt idx="7">
                        <c:v>400</c:v>
                      </c:pt>
                      <c:pt idx="8">
                        <c:v>450</c:v>
                      </c:pt>
                      <c:pt idx="9">
                        <c:v>500</c:v>
                      </c:pt>
                      <c:pt idx="10">
                        <c:v>550</c:v>
                      </c:pt>
                      <c:pt idx="11">
                        <c:v>600</c:v>
                      </c:pt>
                      <c:pt idx="12">
                        <c:v>650</c:v>
                      </c:pt>
                      <c:pt idx="13">
                        <c:v>700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5-AC95-426C-A97F-7AB94C074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194112"/>
        <c:axId val="71204864"/>
      </c:lineChart>
      <c:catAx>
        <c:axId val="71194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Array size (n)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0" cap="sq"/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zh-CN"/>
          </a:p>
        </c:txPr>
        <c:crossAx val="71204864"/>
        <c:crossesAt val="0"/>
        <c:auto val="1"/>
        <c:lblAlgn val="ctr"/>
        <c:lblOffset val="100"/>
        <c:noMultiLvlLbl val="0"/>
      </c:catAx>
      <c:valAx>
        <c:axId val="71204864"/>
        <c:scaling>
          <c:logBase val="10"/>
          <c:orientation val="minMax"/>
          <c:min val="1"/>
        </c:scaling>
        <c:delete val="0"/>
        <c:axPos val="l"/>
        <c:majorGridlines>
          <c:spPr>
            <a:ln w="25400">
              <a:solidFill>
                <a:srgbClr val="FFFFFF"/>
              </a:solidFill>
            </a:ln>
          </c:spPr>
        </c:majorGridlines>
        <c:minorGridlines>
          <c:spPr>
            <a:ln w="25400">
              <a:solidFill>
                <a:srgbClr val="FFFFFF"/>
              </a:solidFill>
            </a:ln>
          </c:spPr>
        </c:minorGridlines>
        <c:numFmt formatCode="General" sourceLinked="1"/>
        <c:majorTickMark val="out"/>
        <c:minorTickMark val="out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zh-CN"/>
          </a:p>
        </c:txPr>
        <c:crossAx val="71194112"/>
        <c:crosses val="autoZero"/>
        <c:crossBetween val="midCat"/>
        <c:minorUnit val="10"/>
      </c:valAx>
      <c:spPr>
        <a:solidFill>
          <a:srgbClr val="FFFFFF">
            <a:lumMod val="95000"/>
          </a:srgbClr>
        </a:solidFill>
      </c:spPr>
    </c:plotArea>
    <c:legend>
      <c:legendPos val="r"/>
      <c:layout>
        <c:manualLayout>
          <c:xMode val="edge"/>
          <c:yMode val="edge"/>
          <c:x val="0.11315789473684212"/>
          <c:y val="0.11451644449980126"/>
          <c:w val="0.1134502923976608"/>
          <c:h val="0.28239216893937535"/>
        </c:manualLayout>
      </c:layout>
      <c:overlay val="0"/>
      <c:spPr>
        <a:ln>
          <a:noFill/>
        </a:ln>
      </c:spPr>
      <c:txPr>
        <a:bodyPr/>
        <a:lstStyle/>
        <a:p>
          <a:pPr>
            <a:defRPr sz="1600" b="1">
              <a:latin typeface="Courier New" panose="02070309020205020404" pitchFamily="49" charset="0"/>
              <a:cs typeface="Courier New" panose="02070309020205020404" pitchFamily="49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>
          <a:latin typeface="Arial"/>
        </a:defRPr>
      </a:pPr>
      <a:endParaRPr lang="zh-CN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7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88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90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3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98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87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97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21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3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92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/>
          <p:cNvSpPr txBox="1">
            <a:spLocks noChangeArrowheads="1"/>
          </p:cNvSpPr>
          <p:nvPr/>
        </p:nvSpPr>
        <p:spPr bwMode="auto">
          <a:xfrm>
            <a:off x="1276247" y="726094"/>
            <a:ext cx="4752421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308" tIns="47654" rIns="95308" bIns="47654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68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53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34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27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60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76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78663" y="726094"/>
            <a:ext cx="4754835" cy="3582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78663" y="726094"/>
            <a:ext cx="4754835" cy="3582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63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84" y="4554201"/>
            <a:ext cx="5356133" cy="4314943"/>
          </a:xfrm>
          <a:noFill/>
          <a:ln/>
        </p:spPr>
        <p:txBody>
          <a:bodyPr lIns="95683" tIns="47003" rIns="95683" bIns="47003"/>
          <a:lstStyle/>
          <a:p>
            <a:endParaRPr lang="en-US" dirty="0"/>
          </a:p>
        </p:txBody>
      </p:sp>
      <p:sp>
        <p:nvSpPr>
          <p:cNvPr id="40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5963"/>
            <a:ext cx="4795838" cy="3598862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712632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61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1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742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65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88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6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2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94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15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51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05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298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31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21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671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73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9E304-2795-4F24-BF92-751C4427786B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25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1233987" y="726094"/>
            <a:ext cx="4835733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088" tIns="47544" rIns="95088" bIns="47544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1233987" y="726094"/>
            <a:ext cx="4835733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7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088" tIns="47544" rIns="95088" bIns="47544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3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5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7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44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、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82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2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4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043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7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9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0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863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347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486400" y="-26988"/>
            <a:ext cx="3721101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</a:rPr>
              <a:t>Introduction</a:t>
            </a:r>
            <a:r>
              <a:rPr lang="en-US" altLang="zh-CN" sz="1200" baseline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</a:rPr>
              <a:t>to Computer Systems,</a:t>
            </a:r>
            <a:r>
              <a:rPr lang="en-US" altLang="zh-CN" sz="1200" baseline="0" dirty="0">
                <a:solidFill>
                  <a:schemeClr val="bg1"/>
                </a:solidFill>
                <a:latin typeface="Times New Roman" pitchFamily="18" charset="0"/>
              </a:rPr>
              <a:t>  </a:t>
            </a: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</a:rPr>
              <a:t>Peking University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121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1708150"/>
            <a:ext cx="7772400" cy="1720850"/>
          </a:xfrm>
        </p:spPr>
        <p:txBody>
          <a:bodyPr/>
          <a:lstStyle/>
          <a:p>
            <a:pPr marL="0" indent="0"/>
            <a:r>
              <a:rPr lang="en-US" dirty="0"/>
              <a:t>Cache Memories</a:t>
            </a:r>
            <a:br>
              <a:rPr lang="en-US" dirty="0"/>
            </a:br>
            <a:br>
              <a:rPr lang="en-US" dirty="0"/>
            </a:br>
            <a:r>
              <a:rPr lang="en-US" sz="2000" b="0" dirty="0"/>
              <a:t>Introduction to Computer Systems</a:t>
            </a:r>
            <a:br>
              <a:rPr lang="en-US" b="0" dirty="0"/>
            </a:br>
            <a:r>
              <a:rPr lang="en-US" sz="2000" b="0" dirty="0"/>
              <a:t>13</a:t>
            </a:r>
            <a:r>
              <a:rPr lang="en-US" sz="2000" b="0" baseline="30000" dirty="0"/>
              <a:t>th</a:t>
            </a:r>
            <a:r>
              <a:rPr lang="en-US" sz="2000" b="0" dirty="0"/>
              <a:t> Lecture, Nov. 1, 2021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8738" cy="1752600"/>
          </a:xfrm>
        </p:spPr>
        <p:txBody>
          <a:bodyPr/>
          <a:lstStyle/>
          <a:p>
            <a:pPr lvl="0">
              <a:defRPr/>
            </a:pPr>
            <a:r>
              <a:rPr lang="en-US" altLang="zh-CN" b="1" dirty="0">
                <a:ea typeface="黑体" pitchFamily="49" charset="-122"/>
              </a:rPr>
              <a:t>Instructors: </a:t>
            </a:r>
          </a:p>
          <a:p>
            <a:pPr lvl="0">
              <a:defRPr/>
            </a:pPr>
            <a:r>
              <a:rPr lang="en-US" altLang="zh-CN" b="1" dirty="0">
                <a:ea typeface="黑体" pitchFamily="49" charset="-122"/>
              </a:rPr>
              <a:t>Class 1: Chen </a:t>
            </a:r>
            <a:r>
              <a:rPr lang="en-US" altLang="zh-CN" b="1" dirty="0" err="1">
                <a:ea typeface="黑体" pitchFamily="49" charset="-122"/>
              </a:rPr>
              <a:t>Xiangqun</a:t>
            </a:r>
            <a:r>
              <a:rPr lang="en-US" altLang="zh-CN" b="1" dirty="0">
                <a:ea typeface="黑体" pitchFamily="49" charset="-122"/>
              </a:rPr>
              <a:t>, Sun </a:t>
            </a:r>
            <a:r>
              <a:rPr lang="en-US" altLang="zh-CN" b="1" dirty="0" err="1">
                <a:ea typeface="黑体" pitchFamily="49" charset="-122"/>
              </a:rPr>
              <a:t>Guangyu</a:t>
            </a:r>
            <a:r>
              <a:rPr lang="en-US" altLang="zh-CN" b="1" dirty="0">
                <a:ea typeface="黑体" pitchFamily="49" charset="-122"/>
              </a:rPr>
              <a:t> , Liu Xianhua</a:t>
            </a:r>
          </a:p>
          <a:p>
            <a:pPr lvl="0">
              <a:defRPr/>
            </a:pPr>
            <a:r>
              <a:rPr lang="en-US" altLang="zh-CN" b="1" dirty="0">
                <a:ea typeface="黑体" pitchFamily="49" charset="-122"/>
              </a:rPr>
              <a:t>Class 2: Guan </a:t>
            </a:r>
            <a:r>
              <a:rPr lang="en-US" altLang="zh-CN" b="1" dirty="0" err="1">
                <a:ea typeface="黑体" pitchFamily="49" charset="-122"/>
              </a:rPr>
              <a:t>Xuetao</a:t>
            </a:r>
            <a:endParaRPr lang="en-US" altLang="zh-CN" b="1" dirty="0">
              <a:ea typeface="黑体" pitchFamily="49" charset="-122"/>
            </a:endParaRPr>
          </a:p>
          <a:p>
            <a:pPr lvl="0">
              <a:defRPr/>
            </a:pPr>
            <a:r>
              <a:rPr lang="en-US" altLang="zh-CN" b="1" dirty="0">
                <a:ea typeface="黑体" pitchFamily="49" charset="-122"/>
              </a:rPr>
              <a:t>Class 3: Lu Junlin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23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Memories</a:t>
            </a:r>
          </a:p>
        </p:txBody>
      </p:sp>
      <p:sp>
        <p:nvSpPr>
          <p:cNvPr id="187424" name="Rectangle 3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Cache memories </a:t>
            </a:r>
            <a:r>
              <a:rPr lang="en-US" dirty="0"/>
              <a:t>are small, fast SRAM-based memories managed automatically in hardware</a:t>
            </a:r>
          </a:p>
          <a:p>
            <a:pPr lvl="1"/>
            <a:r>
              <a:rPr lang="en-US" dirty="0"/>
              <a:t>Hold frequently accessed blocks of main memory</a:t>
            </a:r>
          </a:p>
          <a:p>
            <a:r>
              <a:rPr lang="en-US" dirty="0"/>
              <a:t>CPU looks first for data in cache</a:t>
            </a:r>
          </a:p>
          <a:p>
            <a:r>
              <a:rPr lang="en-US" dirty="0"/>
              <a:t>Typical system structure:</a:t>
            </a:r>
          </a:p>
        </p:txBody>
      </p:sp>
      <p:sp>
        <p:nvSpPr>
          <p:cNvPr id="33" name="Rectangle 146"/>
          <p:cNvSpPr>
            <a:spLocks noChangeAspect="1" noChangeArrowheads="1"/>
          </p:cNvSpPr>
          <p:nvPr/>
        </p:nvSpPr>
        <p:spPr bwMode="auto">
          <a:xfrm>
            <a:off x="6651940" y="5791200"/>
            <a:ext cx="819150" cy="823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/>
              <a:t>Main</a:t>
            </a:r>
          </a:p>
          <a:p>
            <a:pPr algn="ctr"/>
            <a:r>
              <a:rPr lang="en-US" sz="1600"/>
              <a:t>memory</a:t>
            </a:r>
          </a:p>
        </p:txBody>
      </p:sp>
      <p:sp>
        <p:nvSpPr>
          <p:cNvPr id="34" name="AutoShape 201"/>
          <p:cNvSpPr>
            <a:spLocks noChangeAspect="1" noChangeArrowheads="1"/>
          </p:cNvSpPr>
          <p:nvPr/>
        </p:nvSpPr>
        <p:spPr bwMode="auto">
          <a:xfrm>
            <a:off x="5278753" y="5927725"/>
            <a:ext cx="1344612" cy="481013"/>
          </a:xfrm>
          <a:prstGeom prst="leftRightArrow">
            <a:avLst>
              <a:gd name="adj1" fmla="val 50000"/>
              <a:gd name="adj2" fmla="val 5590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35" name="Rectangle 202"/>
          <p:cNvSpPr>
            <a:spLocks noChangeAspect="1" noChangeArrowheads="1"/>
          </p:cNvSpPr>
          <p:nvPr/>
        </p:nvSpPr>
        <p:spPr bwMode="auto">
          <a:xfrm>
            <a:off x="4454840" y="5956300"/>
            <a:ext cx="81915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/>
              <a:t>I/O</a:t>
            </a:r>
          </a:p>
          <a:p>
            <a:pPr algn="ctr"/>
            <a:r>
              <a:rPr lang="en-US" sz="1600"/>
              <a:t>bridge</a:t>
            </a:r>
          </a:p>
        </p:txBody>
      </p:sp>
      <p:sp>
        <p:nvSpPr>
          <p:cNvPr id="36" name="AutoShape 205"/>
          <p:cNvSpPr>
            <a:spLocks noChangeAspect="1" noChangeArrowheads="1"/>
          </p:cNvSpPr>
          <p:nvPr/>
        </p:nvSpPr>
        <p:spPr bwMode="auto">
          <a:xfrm>
            <a:off x="3141978" y="5927725"/>
            <a:ext cx="1309687" cy="481013"/>
          </a:xfrm>
          <a:prstGeom prst="leftRightArrow">
            <a:avLst>
              <a:gd name="adj1" fmla="val 50000"/>
              <a:gd name="adj2" fmla="val 5445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37" name="Rectangle 206"/>
          <p:cNvSpPr>
            <a:spLocks noChangeAspect="1" noChangeArrowheads="1"/>
          </p:cNvSpPr>
          <p:nvPr/>
        </p:nvSpPr>
        <p:spPr bwMode="auto">
          <a:xfrm>
            <a:off x="743265" y="5956300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/>
              <a:t>Bus interface</a:t>
            </a:r>
          </a:p>
        </p:txBody>
      </p:sp>
      <p:sp>
        <p:nvSpPr>
          <p:cNvPr id="38" name="Rectangle 207"/>
          <p:cNvSpPr>
            <a:spLocks noChangeAspect="1" noChangeArrowheads="1"/>
          </p:cNvSpPr>
          <p:nvPr/>
        </p:nvSpPr>
        <p:spPr bwMode="auto">
          <a:xfrm>
            <a:off x="2256153" y="4760913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39" name="Rectangle 208"/>
          <p:cNvSpPr>
            <a:spLocks noChangeAspect="1" noChangeArrowheads="1"/>
          </p:cNvSpPr>
          <p:nvPr/>
        </p:nvSpPr>
        <p:spPr bwMode="auto">
          <a:xfrm>
            <a:off x="2256153" y="4899025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40" name="Rectangle 210"/>
          <p:cNvSpPr>
            <a:spLocks noChangeAspect="1" noChangeArrowheads="1"/>
          </p:cNvSpPr>
          <p:nvPr/>
        </p:nvSpPr>
        <p:spPr bwMode="auto">
          <a:xfrm>
            <a:off x="2256153" y="5035550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41" name="Rectangle 211"/>
          <p:cNvSpPr>
            <a:spLocks noChangeAspect="1" noChangeArrowheads="1"/>
          </p:cNvSpPr>
          <p:nvPr/>
        </p:nvSpPr>
        <p:spPr bwMode="auto">
          <a:xfrm>
            <a:off x="2256153" y="5173663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42" name="Rectangle 212"/>
          <p:cNvSpPr>
            <a:spLocks noChangeAspect="1" noChangeArrowheads="1"/>
          </p:cNvSpPr>
          <p:nvPr/>
        </p:nvSpPr>
        <p:spPr bwMode="auto">
          <a:xfrm>
            <a:off x="2256153" y="5310188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43" name="AutoShape 214"/>
          <p:cNvSpPr>
            <a:spLocks noChangeAspect="1" noChangeArrowheads="1"/>
          </p:cNvSpPr>
          <p:nvPr/>
        </p:nvSpPr>
        <p:spPr bwMode="auto">
          <a:xfrm>
            <a:off x="2953065" y="4760913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44" name="AutoShape 215"/>
          <p:cNvSpPr>
            <a:spLocks noChangeAspect="1" noChangeArrowheads="1"/>
          </p:cNvSpPr>
          <p:nvPr/>
        </p:nvSpPr>
        <p:spPr bwMode="auto">
          <a:xfrm flipH="1">
            <a:off x="2872103" y="5103813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45" name="Rectangle 220"/>
          <p:cNvSpPr>
            <a:spLocks noChangeAspect="1" noChangeArrowheads="1"/>
          </p:cNvSpPr>
          <p:nvPr/>
        </p:nvSpPr>
        <p:spPr bwMode="auto">
          <a:xfrm>
            <a:off x="3353115" y="4624388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/>
              <a:t>ALU</a:t>
            </a:r>
          </a:p>
        </p:txBody>
      </p:sp>
      <p:sp>
        <p:nvSpPr>
          <p:cNvPr id="46" name="Text Box 221"/>
          <p:cNvSpPr txBox="1">
            <a:spLocks noChangeAspect="1" noChangeArrowheads="1"/>
          </p:cNvSpPr>
          <p:nvPr/>
        </p:nvSpPr>
        <p:spPr bwMode="auto">
          <a:xfrm>
            <a:off x="2006912" y="4455111"/>
            <a:ext cx="114777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Register file</a:t>
            </a:r>
          </a:p>
        </p:txBody>
      </p:sp>
      <p:sp>
        <p:nvSpPr>
          <p:cNvPr id="47" name="AutoShape 222"/>
          <p:cNvSpPr>
            <a:spLocks noChangeAspect="1" noChangeArrowheads="1"/>
          </p:cNvSpPr>
          <p:nvPr/>
        </p:nvSpPr>
        <p:spPr bwMode="auto">
          <a:xfrm>
            <a:off x="2322828" y="5516563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48" name="Rectangle 223"/>
          <p:cNvSpPr>
            <a:spLocks noChangeAspect="1" noChangeArrowheads="1"/>
          </p:cNvSpPr>
          <p:nvPr/>
        </p:nvSpPr>
        <p:spPr bwMode="auto">
          <a:xfrm>
            <a:off x="590865" y="4418013"/>
            <a:ext cx="3379788" cy="2197100"/>
          </a:xfrm>
          <a:prstGeom prst="rect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49" name="Text Box 225"/>
          <p:cNvSpPr txBox="1">
            <a:spLocks noChangeAspect="1" noChangeArrowheads="1"/>
          </p:cNvSpPr>
          <p:nvPr/>
        </p:nvSpPr>
        <p:spPr bwMode="auto">
          <a:xfrm>
            <a:off x="568338" y="4126498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CPU chip</a:t>
            </a:r>
          </a:p>
        </p:txBody>
      </p:sp>
      <p:sp>
        <p:nvSpPr>
          <p:cNvPr id="50" name="Text Box 229"/>
          <p:cNvSpPr txBox="1">
            <a:spLocks noChangeAspect="1" noChangeArrowheads="1"/>
          </p:cNvSpPr>
          <p:nvPr/>
        </p:nvSpPr>
        <p:spPr bwMode="auto">
          <a:xfrm>
            <a:off x="4050610" y="5293311"/>
            <a:ext cx="112913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System bus</a:t>
            </a:r>
          </a:p>
        </p:txBody>
      </p:sp>
      <p:sp>
        <p:nvSpPr>
          <p:cNvPr id="51" name="Line 230"/>
          <p:cNvSpPr>
            <a:spLocks noChangeAspect="1" noChangeShapeType="1"/>
          </p:cNvSpPr>
          <p:nvPr/>
        </p:nvSpPr>
        <p:spPr bwMode="auto">
          <a:xfrm flipH="1">
            <a:off x="3832540" y="5584825"/>
            <a:ext cx="619125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52" name="Text Box 231"/>
          <p:cNvSpPr txBox="1">
            <a:spLocks noChangeAspect="1" noChangeArrowheads="1"/>
          </p:cNvSpPr>
          <p:nvPr/>
        </p:nvSpPr>
        <p:spPr bwMode="auto">
          <a:xfrm>
            <a:off x="5370341" y="5293311"/>
            <a:ext cx="1175722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Memory bus</a:t>
            </a:r>
          </a:p>
        </p:txBody>
      </p:sp>
      <p:sp>
        <p:nvSpPr>
          <p:cNvPr id="53" name="Line 232"/>
          <p:cNvSpPr>
            <a:spLocks noChangeAspect="1" noChangeShapeType="1"/>
          </p:cNvSpPr>
          <p:nvPr/>
        </p:nvSpPr>
        <p:spPr bwMode="auto">
          <a:xfrm>
            <a:off x="5924865" y="5584825"/>
            <a:ext cx="0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54" name="Rectangle 233"/>
          <p:cNvSpPr>
            <a:spLocks noChangeAspect="1" noChangeArrowheads="1"/>
          </p:cNvSpPr>
          <p:nvPr/>
        </p:nvSpPr>
        <p:spPr bwMode="auto">
          <a:xfrm>
            <a:off x="743265" y="4857750"/>
            <a:ext cx="1066800" cy="5207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/>
              <a:t>Cache </a:t>
            </a:r>
          </a:p>
          <a:p>
            <a:pPr algn="ctr"/>
            <a:r>
              <a:rPr lang="en-US" sz="1600" dirty="0"/>
              <a:t>memory</a:t>
            </a:r>
          </a:p>
        </p:txBody>
      </p:sp>
      <p:sp>
        <p:nvSpPr>
          <p:cNvPr id="55" name="AutoShape 234"/>
          <p:cNvSpPr>
            <a:spLocks noChangeAspect="1" noChangeArrowheads="1"/>
          </p:cNvSpPr>
          <p:nvPr/>
        </p:nvSpPr>
        <p:spPr bwMode="auto">
          <a:xfrm>
            <a:off x="971865" y="5378450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56" name="AutoShape 236"/>
          <p:cNvSpPr>
            <a:spLocks noChangeAspect="1" noChangeArrowheads="1"/>
          </p:cNvSpPr>
          <p:nvPr/>
        </p:nvSpPr>
        <p:spPr bwMode="auto">
          <a:xfrm flipH="1">
            <a:off x="1835465" y="4905375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1311AE53-C044-4A87-A4EA-35668771D5F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09796" y="2136000"/>
            <a:ext cx="1767000" cy="261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DCA80E7C-9EAF-4ADD-8879-EECAC7EBCDA0}"/>
              </a:ext>
            </a:extLst>
          </p:cNvPr>
          <p:cNvSpPr>
            <a:spLocks/>
          </p:cNvSpPr>
          <p:nvPr/>
        </p:nvSpPr>
        <p:spPr bwMode="auto">
          <a:xfrm>
            <a:off x="4546283" y="4300923"/>
            <a:ext cx="4971348" cy="58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>
              <a:tabLst>
                <a:tab pos="335260" algn="l"/>
                <a:tab pos="670519" algn="l"/>
                <a:tab pos="1005779" algn="l"/>
                <a:tab pos="1341039" algn="l"/>
                <a:tab pos="1676298" algn="l"/>
                <a:tab pos="2011558" algn="l"/>
                <a:tab pos="2346818" algn="l"/>
                <a:tab pos="2682077" algn="l"/>
                <a:tab pos="3017337" algn="l"/>
                <a:tab pos="3352597" algn="l"/>
                <a:tab pos="3687856" algn="l"/>
                <a:tab pos="4023116" algn="l"/>
              </a:tabLst>
            </a:pPr>
            <a:r>
              <a:rPr lang="en-US" altLang="zh-CN" sz="2500" dirty="0">
                <a:solidFill>
                  <a:srgbClr val="0070C0"/>
                </a:solidFill>
                <a:ea typeface="宋体" charset="-122"/>
                <a:cs typeface="Helvetica" charset="0"/>
              </a:rPr>
              <a:t>Early Apple (1977)</a:t>
            </a:r>
          </a:p>
          <a:p>
            <a:pPr algn="ctr">
              <a:tabLst>
                <a:tab pos="335260" algn="l"/>
                <a:tab pos="670519" algn="l"/>
                <a:tab pos="1005779" algn="l"/>
                <a:tab pos="1341039" algn="l"/>
                <a:tab pos="1676298" algn="l"/>
                <a:tab pos="2011558" algn="l"/>
                <a:tab pos="2346818" algn="l"/>
                <a:tab pos="2682077" algn="l"/>
                <a:tab pos="3017337" algn="l"/>
                <a:tab pos="3352597" algn="l"/>
                <a:tab pos="3687856" algn="l"/>
                <a:tab pos="4023116" algn="l"/>
              </a:tabLst>
            </a:pPr>
            <a:r>
              <a:rPr lang="en-US" altLang="zh-CN" sz="2500" dirty="0">
                <a:solidFill>
                  <a:srgbClr val="0070C0"/>
                </a:solidFill>
                <a:ea typeface="宋体" charset="-122"/>
                <a:cs typeface="Helvetica" charset="0"/>
              </a:rPr>
              <a:t>CPU: 1000ns   DRAM: 400ns</a:t>
            </a:r>
          </a:p>
        </p:txBody>
      </p:sp>
    </p:spTree>
    <p:extLst>
      <p:ext uri="{BB962C8B-B14F-4D97-AF65-F5344CB8AC3E}">
        <p14:creationId xmlns:p14="http://schemas.microsoft.com/office/powerpoint/2010/main" val="15248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Cache Organization (S, E, B)</a:t>
            </a:r>
            <a:endParaRPr lang="en-US" dirty="0"/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4114801" y="-495835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905000" y="2078999"/>
            <a:ext cx="4648200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>
            <a:off x="2133600" y="4019283"/>
            <a:ext cx="4267200" cy="1111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524000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6200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7333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59" name="Straight Connector 58"/>
          <p:cNvCxnSpPr>
            <a:endCxn id="61" idx="1"/>
          </p:cNvCxnSpPr>
          <p:nvPr/>
        </p:nvCxnSpPr>
        <p:spPr bwMode="auto">
          <a:xfrm flipV="1">
            <a:off x="6553202" y="2070349"/>
            <a:ext cx="596798" cy="10416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7150000" y="1885683"/>
            <a:ext cx="47000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set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6096000" y="2338583"/>
            <a:ext cx="914400" cy="13845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971766" y="22783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line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905000" y="2647683"/>
            <a:ext cx="4648200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86"/>
          <p:cNvGrpSpPr/>
          <p:nvPr/>
        </p:nvGrpSpPr>
        <p:grpSpPr>
          <a:xfrm>
            <a:off x="1905000" y="3221999"/>
            <a:ext cx="4648200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1905000" y="4288799"/>
            <a:ext cx="4648200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99" name="Trapezoid 98"/>
          <p:cNvSpPr/>
          <p:nvPr/>
        </p:nvSpPr>
        <p:spPr bwMode="auto">
          <a:xfrm>
            <a:off x="2146824" y="4709564"/>
            <a:ext cx="3523449" cy="865914"/>
          </a:xfrm>
          <a:prstGeom prst="trapezoid">
            <a:avLst>
              <a:gd name="adj" fmla="val 135061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146824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6450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917673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784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5092868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4451073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585224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742478" y="5689778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273468" y="5702122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4496145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2058" y="637490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096000" y="5112603"/>
            <a:ext cx="315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Cache size:</a:t>
            </a:r>
          </a:p>
          <a:p>
            <a:r>
              <a:rPr lang="en-US" i="1" dirty="0">
                <a:latin typeface="Calibri" pitchFamily="34" charset="0"/>
              </a:rPr>
              <a:t>C = S x E x B data bytes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3288" y="63362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5400000" flipH="1" flipV="1">
            <a:off x="2285206" y="6158528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7" grpId="0" animBg="1"/>
      <p:bldP spid="78" grpId="0"/>
      <p:bldP spid="100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Read</a:t>
            </a:r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3558235" y="-290401"/>
            <a:ext cx="228600" cy="4237334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553867" y="2078999"/>
            <a:ext cx="4237333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" name="Straight Connector 44"/>
          <p:cNvCxnSpPr/>
          <p:nvPr/>
        </p:nvCxnSpPr>
        <p:spPr bwMode="auto">
          <a:xfrm>
            <a:off x="1782467" y="4019283"/>
            <a:ext cx="3875673" cy="1009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00213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200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553867" y="2647683"/>
            <a:ext cx="4237333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86"/>
          <p:cNvGrpSpPr/>
          <p:nvPr/>
        </p:nvGrpSpPr>
        <p:grpSpPr>
          <a:xfrm>
            <a:off x="1553867" y="3221999"/>
            <a:ext cx="4237333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92"/>
          <p:cNvGrpSpPr/>
          <p:nvPr/>
        </p:nvGrpSpPr>
        <p:grpSpPr>
          <a:xfrm>
            <a:off x="1553867" y="4288799"/>
            <a:ext cx="4237333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9" name="Trapezoid 98"/>
          <p:cNvSpPr/>
          <p:nvPr/>
        </p:nvSpPr>
        <p:spPr bwMode="auto">
          <a:xfrm>
            <a:off x="1619863" y="4709564"/>
            <a:ext cx="3523449" cy="865914"/>
          </a:xfrm>
          <a:prstGeom prst="trapezoid">
            <a:avLst>
              <a:gd name="adj" fmla="val 141754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1619863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1181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390712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651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4565907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3924112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058263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215517" y="5689778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746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92556" y="61076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 rot="5400000" flipH="1" flipV="1">
            <a:off x="1867506" y="6138001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3969184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5097" y="6374902"/>
            <a:ext cx="383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337478" y="28533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7328078" y="28533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s bits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090078" y="2853352"/>
            <a:ext cx="6858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b bits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48400" y="2513390"/>
            <a:ext cx="18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word:</a:t>
            </a:r>
          </a:p>
        </p:txBody>
      </p:sp>
      <p:sp>
        <p:nvSpPr>
          <p:cNvPr id="58" name="AutoShape 16"/>
          <p:cNvSpPr>
            <a:spLocks/>
          </p:cNvSpPr>
          <p:nvPr/>
        </p:nvSpPr>
        <p:spPr bwMode="auto">
          <a:xfrm rot="16200000" flipV="1">
            <a:off x="6718478" y="2822218"/>
            <a:ext cx="228600" cy="9905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0" name="AutoShape 16"/>
          <p:cNvSpPr>
            <a:spLocks/>
          </p:cNvSpPr>
          <p:nvPr/>
        </p:nvSpPr>
        <p:spPr bwMode="auto">
          <a:xfrm rot="16200000" flipV="1">
            <a:off x="7594779" y="2933702"/>
            <a:ext cx="228600" cy="7619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1" name="AutoShape 16"/>
          <p:cNvSpPr>
            <a:spLocks/>
          </p:cNvSpPr>
          <p:nvPr/>
        </p:nvSpPr>
        <p:spPr bwMode="auto">
          <a:xfrm rot="16200000" flipV="1">
            <a:off x="8280578" y="3009901"/>
            <a:ext cx="228600" cy="609600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94772" y="3365678"/>
            <a:ext cx="4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tag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60273" y="3364468"/>
            <a:ext cx="70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set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index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33195" y="3364468"/>
            <a:ext cx="73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block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offset</a:t>
            </a:r>
          </a:p>
        </p:txBody>
      </p:sp>
      <p:cxnSp>
        <p:nvCxnSpPr>
          <p:cNvPr id="93" name="Shape 92"/>
          <p:cNvCxnSpPr>
            <a:stCxn id="80" idx="2"/>
            <a:endCxn id="94" idx="3"/>
          </p:cNvCxnSpPr>
          <p:nvPr/>
        </p:nvCxnSpPr>
        <p:spPr bwMode="auto">
          <a:xfrm rot="5400000">
            <a:off x="6489930" y="3312069"/>
            <a:ext cx="524242" cy="1921702"/>
          </a:xfrm>
          <a:prstGeom prst="bentConnector2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Elbow Connector 101"/>
          <p:cNvCxnSpPr>
            <a:stCxn id="81" idx="2"/>
            <a:endCxn id="67" idx="0"/>
          </p:cNvCxnSpPr>
          <p:nvPr/>
        </p:nvCxnSpPr>
        <p:spPr bwMode="auto">
          <a:xfrm rot="5400000">
            <a:off x="5255680" y="2542930"/>
            <a:ext cx="1678979" cy="4614717"/>
          </a:xfrm>
          <a:prstGeom prst="bentConnector3">
            <a:avLst>
              <a:gd name="adj1" fmla="val 63807"/>
            </a:avLst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471298" y="5054956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data begins at this offset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11007" y="531674"/>
            <a:ext cx="2415982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set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Check if any line in set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has matching tag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Yes + line valid: hit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data starting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at offset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/>
      <p:bldP spid="77" grpId="0" animBg="1"/>
      <p:bldP spid="78" grpId="0"/>
      <p:bldP spid="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01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Address: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6875252" y="334417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01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46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= hit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124974" y="3242096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/>
      <p:bldP spid="26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01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46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= hit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Down Arrow 25"/>
          <p:cNvSpPr/>
          <p:nvPr/>
        </p:nvSpPr>
        <p:spPr bwMode="auto">
          <a:xfrm flipV="1">
            <a:off x="4330522" y="35814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0656" y="4659868"/>
            <a:ext cx="403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Calibri" pitchFamily="34" charset="0"/>
              </a:rPr>
              <a:t>If the data type is </a:t>
            </a:r>
            <a:r>
              <a:rPr lang="en-US" sz="1800" dirty="0">
                <a:latin typeface="Calibri" pitchFamily="34" charset="0"/>
              </a:rPr>
              <a:t>int (4 Bytes) , it is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5715000"/>
            <a:ext cx="6819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If tag doesn’t match: </a:t>
            </a:r>
            <a:r>
              <a:rPr lang="en-US" dirty="0">
                <a:latin typeface="Calibri" pitchFamily="34" charset="0"/>
              </a:rPr>
              <a:t>old line is evicted and replaced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40" name="Rectangle 1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Direct-Mapped Cache Simulation</a:t>
            </a:r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3211513" y="1371600"/>
            <a:ext cx="5856287" cy="3167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(address space size 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S=4 sets, E=1 Blocks/set, B=2 bytes/block</a:t>
            </a: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46513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584200" y="1295400"/>
            <a:ext cx="52899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t</a:t>
            </a:r>
            <a:r>
              <a:rPr lang="en-US" sz="2000" b="0" dirty="0">
                <a:latin typeface="Calibri"/>
                <a:cs typeface="Calibri"/>
              </a:rPr>
              <a:t>=1</a:t>
            </a:r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1212850" y="1295400"/>
            <a:ext cx="54078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s</a:t>
            </a:r>
            <a:r>
              <a:rPr lang="en-US" sz="2000" b="0" dirty="0">
                <a:latin typeface="Calibri"/>
                <a:cs typeface="Calibri"/>
              </a:rPr>
              <a:t>=2</a:t>
            </a:r>
          </a:p>
        </p:txBody>
      </p: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1952625" y="1295400"/>
            <a:ext cx="57522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118268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1898650" y="1633736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3352800" y="513715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516" name="Rectangle 12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517" name="Rectangle 13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149518" name="Rectangle 14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149519" name="Rectangle 15"/>
          <p:cNvSpPr>
            <a:spLocks noChangeArrowheads="1"/>
          </p:cNvSpPr>
          <p:nvPr/>
        </p:nvSpPr>
        <p:spPr bwMode="auto">
          <a:xfrm>
            <a:off x="3502025" y="4724400"/>
            <a:ext cx="31098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v</a:t>
            </a:r>
          </a:p>
        </p:txBody>
      </p:sp>
      <p:sp>
        <p:nvSpPr>
          <p:cNvPr id="149520" name="Rectangle 16"/>
          <p:cNvSpPr>
            <a:spLocks noChangeArrowheads="1"/>
          </p:cNvSpPr>
          <p:nvPr/>
        </p:nvSpPr>
        <p:spPr bwMode="auto">
          <a:xfrm>
            <a:off x="3979862" y="4724400"/>
            <a:ext cx="53126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149521" name="Rectangle 17"/>
          <p:cNvSpPr>
            <a:spLocks noChangeArrowheads="1"/>
          </p:cNvSpPr>
          <p:nvPr/>
        </p:nvSpPr>
        <p:spPr bwMode="auto">
          <a:xfrm>
            <a:off x="4937125" y="4724400"/>
            <a:ext cx="7414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3352800" y="54467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3927475" y="54467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4" name="Rectangle 20"/>
          <p:cNvSpPr>
            <a:spLocks noChangeArrowheads="1"/>
          </p:cNvSpPr>
          <p:nvPr/>
        </p:nvSpPr>
        <p:spPr bwMode="auto">
          <a:xfrm>
            <a:off x="4595812" y="54467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3352800" y="577056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6" name="Rectangle 22"/>
          <p:cNvSpPr>
            <a:spLocks noChangeArrowheads="1"/>
          </p:cNvSpPr>
          <p:nvPr/>
        </p:nvSpPr>
        <p:spPr bwMode="auto">
          <a:xfrm>
            <a:off x="3927475" y="577056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7" name="Rectangle 23"/>
          <p:cNvSpPr>
            <a:spLocks noChangeArrowheads="1"/>
          </p:cNvSpPr>
          <p:nvPr/>
        </p:nvSpPr>
        <p:spPr bwMode="auto">
          <a:xfrm>
            <a:off x="4595812" y="577056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8" name="Rectangle 24"/>
          <p:cNvSpPr>
            <a:spLocks noChangeArrowheads="1"/>
          </p:cNvSpPr>
          <p:nvPr/>
        </p:nvSpPr>
        <p:spPr bwMode="auto">
          <a:xfrm>
            <a:off x="3352800" y="60944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9" name="Rectangle 25"/>
          <p:cNvSpPr>
            <a:spLocks noChangeArrowheads="1"/>
          </p:cNvSpPr>
          <p:nvPr/>
        </p:nvSpPr>
        <p:spPr bwMode="auto">
          <a:xfrm>
            <a:off x="3927475" y="60944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30" name="Rectangle 26"/>
          <p:cNvSpPr>
            <a:spLocks noChangeArrowheads="1"/>
          </p:cNvSpPr>
          <p:nvPr/>
        </p:nvSpPr>
        <p:spPr bwMode="auto">
          <a:xfrm>
            <a:off x="4595812" y="60944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678" name="Text Box 174"/>
          <p:cNvSpPr txBox="1">
            <a:spLocks noChangeArrowheads="1"/>
          </p:cNvSpPr>
          <p:nvPr/>
        </p:nvSpPr>
        <p:spPr bwMode="auto">
          <a:xfrm>
            <a:off x="6657975" y="29688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176"/>
          <p:cNvGrpSpPr>
            <a:grpSpLocks/>
          </p:cNvGrpSpPr>
          <p:nvPr/>
        </p:nvGrpSpPr>
        <p:grpSpPr bwMode="auto">
          <a:xfrm>
            <a:off x="3352800" y="513290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1" name="Rectangle 177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2" name="Rectangle 178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3" name="Rectangle 179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149684" name="Text Box 180"/>
          <p:cNvSpPr txBox="1">
            <a:spLocks noChangeArrowheads="1"/>
          </p:cNvSpPr>
          <p:nvPr/>
        </p:nvSpPr>
        <p:spPr bwMode="auto">
          <a:xfrm>
            <a:off x="6748463" y="32736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149685" name="Text Box 181"/>
          <p:cNvSpPr txBox="1">
            <a:spLocks noChangeArrowheads="1"/>
          </p:cNvSpPr>
          <p:nvPr/>
        </p:nvSpPr>
        <p:spPr bwMode="auto">
          <a:xfrm>
            <a:off x="6657975" y="354806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182"/>
          <p:cNvGrpSpPr>
            <a:grpSpLocks/>
          </p:cNvGrpSpPr>
          <p:nvPr/>
        </p:nvGrpSpPr>
        <p:grpSpPr bwMode="auto">
          <a:xfrm>
            <a:off x="3352800" y="6092826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7" name="Rectangle 183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8" name="Rectangle 18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9" name="Rectangle 18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149690" name="Text Box 186"/>
          <p:cNvSpPr txBox="1">
            <a:spLocks noChangeArrowheads="1"/>
          </p:cNvSpPr>
          <p:nvPr/>
        </p:nvSpPr>
        <p:spPr bwMode="auto">
          <a:xfrm>
            <a:off x="6657975" y="38832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187"/>
          <p:cNvGrpSpPr>
            <a:grpSpLocks/>
          </p:cNvGrpSpPr>
          <p:nvPr/>
        </p:nvGrpSpPr>
        <p:grpSpPr bwMode="auto">
          <a:xfrm>
            <a:off x="3352800" y="5139408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92" name="Rectangle 188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3" name="Rectangle 189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4" name="Rectangle 190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149695" name="Text Box 191"/>
          <p:cNvSpPr txBox="1">
            <a:spLocks noChangeArrowheads="1"/>
          </p:cNvSpPr>
          <p:nvPr/>
        </p:nvSpPr>
        <p:spPr bwMode="auto">
          <a:xfrm>
            <a:off x="6657975" y="41880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3930103" y="5131606"/>
            <a:ext cx="2087562" cy="306388"/>
            <a:chOff x="2389" y="3244"/>
            <a:chExt cx="1315" cy="193"/>
          </a:xfrm>
          <a:solidFill>
            <a:srgbClr val="DEDFF5"/>
          </a:solidFill>
        </p:grpSpPr>
        <p:sp>
          <p:nvSpPr>
            <p:cNvPr id="149698" name="Rectangle 19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99" name="Rectangle 19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667000" y="51170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67000" y="54223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67000" y="57277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7000" y="6033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678" grpId="0"/>
      <p:bldP spid="149684" grpId="0"/>
      <p:bldP spid="149685" grpId="0"/>
      <p:bldP spid="149690" grpId="0"/>
      <p:bldP spid="14969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762000" y="4800600"/>
            <a:ext cx="6598924" cy="17189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5660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5566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3186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4770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457200" y="25146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6607" y="25908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1899924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2135242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360367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58790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1120788" y="26894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715928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2596309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333653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84" name="Rectangle 83"/>
          <p:cNvSpPr/>
          <p:nvPr/>
        </p:nvSpPr>
        <p:spPr bwMode="auto">
          <a:xfrm>
            <a:off x="3084544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2832550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4080935" y="25940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374252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5609570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5834695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06223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595116" y="26927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4190256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6070637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681086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558872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6306878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4572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066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8999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1352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3603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5879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1207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7159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5963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3365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0845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28325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0809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3742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6095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58346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0622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5951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1902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0706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68108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5588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3068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457200" y="38862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606607" y="39624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1899924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 bwMode="auto">
          <a:xfrm>
            <a:off x="2135242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94" name="Rectangle 193"/>
          <p:cNvSpPr/>
          <p:nvPr/>
        </p:nvSpPr>
        <p:spPr bwMode="auto">
          <a:xfrm>
            <a:off x="2360367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95" name="Rectangle 194"/>
          <p:cNvSpPr/>
          <p:nvPr/>
        </p:nvSpPr>
        <p:spPr bwMode="auto">
          <a:xfrm>
            <a:off x="358790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1120788" y="40610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715928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98" name="Rectangle 197"/>
          <p:cNvSpPr/>
          <p:nvPr/>
        </p:nvSpPr>
        <p:spPr bwMode="auto">
          <a:xfrm>
            <a:off x="2596309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99" name="Rectangle 198"/>
          <p:cNvSpPr/>
          <p:nvPr/>
        </p:nvSpPr>
        <p:spPr bwMode="auto">
          <a:xfrm>
            <a:off x="333653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00" name="Rectangle 199"/>
          <p:cNvSpPr/>
          <p:nvPr/>
        </p:nvSpPr>
        <p:spPr bwMode="auto">
          <a:xfrm>
            <a:off x="3084544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2832550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6" name="Rectangle 145"/>
          <p:cNvSpPr/>
          <p:nvPr/>
        </p:nvSpPr>
        <p:spPr bwMode="auto">
          <a:xfrm>
            <a:off x="4080935" y="39656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5374252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0" name="Rectangle 169"/>
          <p:cNvSpPr/>
          <p:nvPr/>
        </p:nvSpPr>
        <p:spPr bwMode="auto">
          <a:xfrm>
            <a:off x="5609570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5834695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84" name="Rectangle 183"/>
          <p:cNvSpPr/>
          <p:nvPr/>
        </p:nvSpPr>
        <p:spPr bwMode="auto">
          <a:xfrm>
            <a:off x="706223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85" name="Rectangle 184"/>
          <p:cNvSpPr/>
          <p:nvPr/>
        </p:nvSpPr>
        <p:spPr bwMode="auto">
          <a:xfrm>
            <a:off x="4595116" y="40643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86" name="Rectangle 185"/>
          <p:cNvSpPr/>
          <p:nvPr/>
        </p:nvSpPr>
        <p:spPr bwMode="auto">
          <a:xfrm>
            <a:off x="4190256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87" name="Rectangle 186"/>
          <p:cNvSpPr/>
          <p:nvPr/>
        </p:nvSpPr>
        <p:spPr bwMode="auto">
          <a:xfrm>
            <a:off x="6070637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681086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558872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90" name="Rectangle 189"/>
          <p:cNvSpPr/>
          <p:nvPr/>
        </p:nvSpPr>
        <p:spPr bwMode="auto">
          <a:xfrm>
            <a:off x="6306878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5" name="Rectangle 204"/>
          <p:cNvSpPr/>
          <p:nvPr/>
        </p:nvSpPr>
        <p:spPr bwMode="auto">
          <a:xfrm>
            <a:off x="457200" y="5102157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606607" y="5178360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1899924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21" name="Rectangle 220"/>
          <p:cNvSpPr/>
          <p:nvPr/>
        </p:nvSpPr>
        <p:spPr bwMode="auto">
          <a:xfrm>
            <a:off x="2135242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22" name="Rectangle 221"/>
          <p:cNvSpPr/>
          <p:nvPr/>
        </p:nvSpPr>
        <p:spPr bwMode="auto">
          <a:xfrm>
            <a:off x="2360367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23" name="Rectangle 222"/>
          <p:cNvSpPr/>
          <p:nvPr/>
        </p:nvSpPr>
        <p:spPr bwMode="auto">
          <a:xfrm>
            <a:off x="358790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24" name="Rectangle 223"/>
          <p:cNvSpPr/>
          <p:nvPr/>
        </p:nvSpPr>
        <p:spPr bwMode="auto">
          <a:xfrm>
            <a:off x="1120788" y="5277026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25" name="Rectangle 224"/>
          <p:cNvSpPr/>
          <p:nvPr/>
        </p:nvSpPr>
        <p:spPr bwMode="auto">
          <a:xfrm>
            <a:off x="715928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26" name="Rectangle 225"/>
          <p:cNvSpPr/>
          <p:nvPr/>
        </p:nvSpPr>
        <p:spPr bwMode="auto">
          <a:xfrm>
            <a:off x="2596309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27" name="Rectangle 226"/>
          <p:cNvSpPr/>
          <p:nvPr/>
        </p:nvSpPr>
        <p:spPr bwMode="auto">
          <a:xfrm>
            <a:off x="333653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28" name="Rectangle 227"/>
          <p:cNvSpPr/>
          <p:nvPr/>
        </p:nvSpPr>
        <p:spPr bwMode="auto">
          <a:xfrm>
            <a:off x="3084544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29" name="Rectangle 228"/>
          <p:cNvSpPr/>
          <p:nvPr/>
        </p:nvSpPr>
        <p:spPr bwMode="auto">
          <a:xfrm>
            <a:off x="2832550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4080935" y="5181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5374252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10" name="Rectangle 209"/>
          <p:cNvSpPr/>
          <p:nvPr/>
        </p:nvSpPr>
        <p:spPr bwMode="auto">
          <a:xfrm>
            <a:off x="5609570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11" name="Rectangle 210"/>
          <p:cNvSpPr/>
          <p:nvPr/>
        </p:nvSpPr>
        <p:spPr bwMode="auto">
          <a:xfrm>
            <a:off x="5834695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12" name="Rectangle 211"/>
          <p:cNvSpPr/>
          <p:nvPr/>
        </p:nvSpPr>
        <p:spPr bwMode="auto">
          <a:xfrm>
            <a:off x="706223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13" name="Rectangle 212"/>
          <p:cNvSpPr/>
          <p:nvPr/>
        </p:nvSpPr>
        <p:spPr bwMode="auto">
          <a:xfrm>
            <a:off x="4595116" y="5280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14" name="Rectangle 213"/>
          <p:cNvSpPr/>
          <p:nvPr/>
        </p:nvSpPr>
        <p:spPr bwMode="auto">
          <a:xfrm>
            <a:off x="4190256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15" name="Rectangle 214"/>
          <p:cNvSpPr/>
          <p:nvPr/>
        </p:nvSpPr>
        <p:spPr bwMode="auto">
          <a:xfrm>
            <a:off x="6070637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681086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558872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6306878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0541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7924800" y="324657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5660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5566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3186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4770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4572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066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8999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1352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3603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5879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120788" y="3375269"/>
            <a:ext cx="61978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7159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5963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3365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0845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28325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0809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3742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6095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58346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0622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5951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1902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0706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68108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5588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3068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0541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hape 131"/>
          <p:cNvCxnSpPr>
            <a:stCxn id="128" idx="1"/>
            <a:endCxn id="108" idx="0"/>
          </p:cNvCxnSpPr>
          <p:nvPr/>
        </p:nvCxnSpPr>
        <p:spPr bwMode="auto">
          <a:xfrm rot="10800000" flipV="1">
            <a:off x="4905012" y="1998176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hape 133"/>
          <p:cNvCxnSpPr>
            <a:stCxn id="128" idx="1"/>
            <a:endCxn id="119" idx="0"/>
          </p:cNvCxnSpPr>
          <p:nvPr/>
        </p:nvCxnSpPr>
        <p:spPr bwMode="auto">
          <a:xfrm rot="10800000" flipV="1">
            <a:off x="1430684" y="1998175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34290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cxnSp>
        <p:nvCxnSpPr>
          <p:cNvPr id="136" name="Straight Connector 135"/>
          <p:cNvCxnSpPr/>
          <p:nvPr/>
        </p:nvCxnSpPr>
        <p:spPr bwMode="auto">
          <a:xfrm rot="5400000">
            <a:off x="636949" y="317146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457200" y="2628106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418537" y="2641599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= hit</a:t>
            </a:r>
          </a:p>
        </p:txBody>
      </p:sp>
      <p:cxnSp>
        <p:nvCxnSpPr>
          <p:cNvPr id="143" name="Elbow Connector 142"/>
          <p:cNvCxnSpPr>
            <a:stCxn id="130" idx="2"/>
            <a:endCxn id="124" idx="2"/>
          </p:cNvCxnSpPr>
          <p:nvPr/>
        </p:nvCxnSpPr>
        <p:spPr bwMode="auto">
          <a:xfrm rot="5400000">
            <a:off x="5016510" y="75949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TextBox 144"/>
          <p:cNvSpPr txBox="1"/>
          <p:nvPr/>
        </p:nvSpPr>
        <p:spPr>
          <a:xfrm>
            <a:off x="5105400" y="4355068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1124185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8" grpId="0"/>
      <p:bldP spid="139" grpId="0"/>
      <p:bldP spid="145" grpId="0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5660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5566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3186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4770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4572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066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8999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1352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3603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5879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120788" y="3375269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7159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5963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3365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084544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2832550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0809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3742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6095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58346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0622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5951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1902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0706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68108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5588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3068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0541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hape 131"/>
          <p:cNvCxnSpPr>
            <a:stCxn id="128" idx="1"/>
            <a:endCxn id="108" idx="0"/>
          </p:cNvCxnSpPr>
          <p:nvPr/>
        </p:nvCxnSpPr>
        <p:spPr bwMode="auto">
          <a:xfrm rot="10800000" flipV="1">
            <a:off x="4905012" y="1998176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hape 133"/>
          <p:cNvCxnSpPr>
            <a:stCxn id="128" idx="1"/>
            <a:endCxn id="119" idx="0"/>
          </p:cNvCxnSpPr>
          <p:nvPr/>
        </p:nvCxnSpPr>
        <p:spPr bwMode="auto">
          <a:xfrm rot="10800000" flipV="1">
            <a:off x="1430684" y="1998175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3429000" y="1981200"/>
            <a:ext cx="152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cxnSp>
        <p:nvCxnSpPr>
          <p:cNvPr id="136" name="Straight Connector 135"/>
          <p:cNvCxnSpPr/>
          <p:nvPr/>
        </p:nvCxnSpPr>
        <p:spPr bwMode="auto">
          <a:xfrm rot="5400000">
            <a:off x="636949" y="317146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457200" y="2641599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418537" y="2641599"/>
            <a:ext cx="16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= hit</a:t>
            </a:r>
          </a:p>
        </p:txBody>
      </p:sp>
      <p:cxnSp>
        <p:nvCxnSpPr>
          <p:cNvPr id="143" name="Elbow Connector 142"/>
          <p:cNvCxnSpPr>
            <a:stCxn id="130" idx="2"/>
            <a:endCxn id="124" idx="2"/>
          </p:cNvCxnSpPr>
          <p:nvPr/>
        </p:nvCxnSpPr>
        <p:spPr bwMode="auto">
          <a:xfrm rot="5400000">
            <a:off x="5016510" y="75949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TextBox 144"/>
          <p:cNvSpPr txBox="1"/>
          <p:nvPr/>
        </p:nvSpPr>
        <p:spPr>
          <a:xfrm>
            <a:off x="5105400" y="4355068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43" name="Down Arrow 42"/>
          <p:cNvSpPr/>
          <p:nvPr/>
        </p:nvSpPr>
        <p:spPr bwMode="auto">
          <a:xfrm flipV="1">
            <a:off x="2717407" y="37338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3399" y="4812268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(2 Bytes) is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7200" y="5562600"/>
            <a:ext cx="7978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No match: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One line in set is selected for eviction and replacement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Replacement policies: random, least recently used (LRU),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memory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02" name="Rectangle 50"/>
          <p:cNvSpPr>
            <a:spLocks noChangeArrowheads="1"/>
          </p:cNvSpPr>
          <p:nvPr/>
        </p:nvSpPr>
        <p:spPr bwMode="auto">
          <a:xfrm>
            <a:off x="3922713" y="5213015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801" name="Rectangle 49"/>
          <p:cNvSpPr>
            <a:spLocks noChangeArrowheads="1"/>
          </p:cNvSpPr>
          <p:nvPr/>
        </p:nvSpPr>
        <p:spPr bwMode="auto">
          <a:xfrm>
            <a:off x="3922713" y="6030577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101182" cy="762000"/>
          </a:xfrm>
        </p:spPr>
        <p:txBody>
          <a:bodyPr/>
          <a:lstStyle/>
          <a:p>
            <a:r>
              <a:rPr lang="en-US" dirty="0"/>
              <a:t>2-Way Set Associative Cache Simulation</a:t>
            </a: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3245672" y="1731417"/>
            <a:ext cx="5475287" cy="2859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S=2 sets, E=2 blocks/set, B=2 bytes/block </a:t>
            </a:r>
          </a:p>
          <a:p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45720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576262" y="1507455"/>
            <a:ext cx="52638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t=2</a:t>
            </a:r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1204912" y="1507455"/>
            <a:ext cx="5539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s=1</a:t>
            </a:r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1944687" y="1507455"/>
            <a:ext cx="58123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117475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</a:t>
            </a:r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1890712" y="1841500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922713" y="510698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63" name="Rectangle 11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202764" name="Rectangle 12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202765" name="Rectangle 13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4071938" y="4724400"/>
            <a:ext cx="31691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alibri"/>
                <a:cs typeface="Calibri"/>
              </a:rPr>
              <a:t>v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2767" name="Rectangle 15"/>
          <p:cNvSpPr>
            <a:spLocks noChangeArrowheads="1"/>
          </p:cNvSpPr>
          <p:nvPr/>
        </p:nvSpPr>
        <p:spPr bwMode="auto">
          <a:xfrm>
            <a:off x="4549775" y="4724400"/>
            <a:ext cx="53853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5410200" y="4724400"/>
            <a:ext cx="75781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3922713" y="5416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0" name="Rectangle 18"/>
          <p:cNvSpPr>
            <a:spLocks noChangeArrowheads="1"/>
          </p:cNvSpPr>
          <p:nvPr/>
        </p:nvSpPr>
        <p:spPr bwMode="auto">
          <a:xfrm>
            <a:off x="4497388" y="5416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1" name="Rectangle 19"/>
          <p:cNvSpPr>
            <a:spLocks noChangeArrowheads="1"/>
          </p:cNvSpPr>
          <p:nvPr/>
        </p:nvSpPr>
        <p:spPr bwMode="auto">
          <a:xfrm>
            <a:off x="5165725" y="5416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3922713" y="5924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3" name="Rectangle 21"/>
          <p:cNvSpPr>
            <a:spLocks noChangeArrowheads="1"/>
          </p:cNvSpPr>
          <p:nvPr/>
        </p:nvSpPr>
        <p:spPr bwMode="auto">
          <a:xfrm>
            <a:off x="4497388" y="5924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4" name="Rectangle 22"/>
          <p:cNvSpPr>
            <a:spLocks noChangeArrowheads="1"/>
          </p:cNvSpPr>
          <p:nvPr/>
        </p:nvSpPr>
        <p:spPr bwMode="auto">
          <a:xfrm>
            <a:off x="5165725" y="5924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5" name="Rectangle 23"/>
          <p:cNvSpPr>
            <a:spLocks noChangeArrowheads="1"/>
          </p:cNvSpPr>
          <p:nvPr/>
        </p:nvSpPr>
        <p:spPr bwMode="auto">
          <a:xfrm>
            <a:off x="3922713" y="624840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6" name="Rectangle 24"/>
          <p:cNvSpPr>
            <a:spLocks noChangeArrowheads="1"/>
          </p:cNvSpPr>
          <p:nvPr/>
        </p:nvSpPr>
        <p:spPr bwMode="auto">
          <a:xfrm>
            <a:off x="4497388" y="624840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7" name="Rectangle 25"/>
          <p:cNvSpPr>
            <a:spLocks noChangeArrowheads="1"/>
          </p:cNvSpPr>
          <p:nvPr/>
        </p:nvSpPr>
        <p:spPr bwMode="auto">
          <a:xfrm>
            <a:off x="5165725" y="624840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6657975" y="3057921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922712" y="509690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1" name="Rectangle 29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2" name="Rectangle 30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00</a:t>
              </a:r>
            </a:p>
          </p:txBody>
        </p:sp>
        <p:sp>
          <p:nvSpPr>
            <p:cNvPr id="202783" name="Rectangle 31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748463" y="33498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6657975" y="36546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922713" y="5921375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7" name="Rectangle 35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8" name="Rectangle 36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01</a:t>
              </a:r>
            </a:p>
          </p:txBody>
        </p:sp>
        <p:sp>
          <p:nvSpPr>
            <p:cNvPr id="202789" name="Rectangle 37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6657975" y="39594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3922713" y="541337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92" name="Rectangle 40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93" name="Rectangle 41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202794" name="Rectangle 42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6748463" y="42642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25750" y="5416550"/>
            <a:ext cx="85883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27045" y="5181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27045" y="60314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9" grpId="0"/>
      <p:bldP spid="202784" grpId="0"/>
      <p:bldP spid="202785" grpId="0"/>
      <p:bldP spid="202790" grpId="0"/>
      <p:bldP spid="20279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310040"/>
            <a:ext cx="8716962" cy="782638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What about writes?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220788"/>
            <a:ext cx="8459787" cy="5322887"/>
          </a:xfrm>
        </p:spPr>
        <p:txBody>
          <a:bodyPr lIns="90360" tIns="44280" rIns="90360" bIns="44280"/>
          <a:lstStyle/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Multiple copies of data exist: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L1, L2, L3, Main Memory, Disk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write-hit?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Write-through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 immediately to memory)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Write-back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(defer write to memory until replacement of line)</a:t>
            </a:r>
          </a:p>
          <a:p>
            <a:pPr lvl="2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Each cache line needs a dirty bit (set if data has been written to)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write-miss?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(load into cache, update line in cache)</a:t>
            </a:r>
          </a:p>
          <a:p>
            <a:pPr lvl="2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Good if more writes to the location will follow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No-write-allocate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(writes straight to memory, does not load into cache)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Typical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Write-through + No-write-allocate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b="1" dirty="0"/>
              <a:t>Write-back + Write-allocate </a:t>
            </a:r>
            <a:r>
              <a:rPr lang="zh-CN" altLang="en-US" b="1" dirty="0"/>
              <a:t>（</a:t>
            </a:r>
            <a:r>
              <a:rPr lang="en-US" altLang="zh-CN" b="1" dirty="0"/>
              <a:t>recommend for programmers)</a:t>
            </a:r>
            <a:endParaRPr lang="en-GB" b="1" dirty="0"/>
          </a:p>
          <a:p>
            <a:pPr eaLnBrk="1" hangingPunct="1">
              <a:buFont typeface="Wingdings" pitchFamily="2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98C84B-AA62-46AB-AA15-871E5ABD77E7}"/>
              </a:ext>
            </a:extLst>
          </p:cNvPr>
          <p:cNvGrpSpPr/>
          <p:nvPr/>
        </p:nvGrpSpPr>
        <p:grpSpPr>
          <a:xfrm>
            <a:off x="4640515" y="1115144"/>
            <a:ext cx="4274886" cy="1168756"/>
            <a:chOff x="4640515" y="1115144"/>
            <a:chExt cx="4274886" cy="11687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690D2F-94CA-46F3-B0C1-ECDDC670F484}"/>
                </a:ext>
              </a:extLst>
            </p:cNvPr>
            <p:cNvSpPr/>
            <p:nvPr/>
          </p:nvSpPr>
          <p:spPr bwMode="auto">
            <a:xfrm>
              <a:off x="5105401" y="1115144"/>
              <a:ext cx="3810000" cy="533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61489-AF1F-495F-9662-ACDFCF5D0785}"/>
                </a:ext>
              </a:extLst>
            </p:cNvPr>
            <p:cNvSpPr/>
            <p:nvPr/>
          </p:nvSpPr>
          <p:spPr bwMode="auto">
            <a:xfrm>
              <a:off x="68901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88EA04-4BEB-4525-B309-38C7D3AE601F}"/>
                </a:ext>
              </a:extLst>
            </p:cNvPr>
            <p:cNvSpPr/>
            <p:nvPr/>
          </p:nvSpPr>
          <p:spPr bwMode="auto">
            <a:xfrm>
              <a:off x="7162800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E4A191-F7BE-406E-8AE9-5FA6AB0F8771}"/>
                </a:ext>
              </a:extLst>
            </p:cNvPr>
            <p:cNvSpPr/>
            <p:nvPr/>
          </p:nvSpPr>
          <p:spPr bwMode="auto">
            <a:xfrm>
              <a:off x="74235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CAFE3F-94B7-44FC-A97A-92746D96E4D6}"/>
                </a:ext>
              </a:extLst>
            </p:cNvPr>
            <p:cNvSpPr/>
            <p:nvPr/>
          </p:nvSpPr>
          <p:spPr bwMode="auto">
            <a:xfrm>
              <a:off x="8337995" y="1229444"/>
              <a:ext cx="457200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B-1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0FFBF3-95FF-4EDE-BDE4-BD1270D31EE6}"/>
                </a:ext>
              </a:extLst>
            </p:cNvPr>
            <p:cNvSpPr/>
            <p:nvPr/>
          </p:nvSpPr>
          <p:spPr bwMode="auto">
            <a:xfrm>
              <a:off x="7696200" y="1229444"/>
              <a:ext cx="6417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2B926A-F0F7-4294-9BCF-85DE6FB35580}"/>
                </a:ext>
              </a:extLst>
            </p:cNvPr>
            <p:cNvCxnSpPr/>
            <p:nvPr/>
          </p:nvCxnSpPr>
          <p:spPr bwMode="auto">
            <a:xfrm>
              <a:off x="7830351" y="1381050"/>
              <a:ext cx="457200" cy="1588"/>
            </a:xfrm>
            <a:prstGeom prst="line">
              <a:avLst/>
            </a:prstGeom>
            <a:noFill/>
            <a:ln w="381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0086BF-4128-41E1-8E73-ECD9017F66B3}"/>
                </a:ext>
              </a:extLst>
            </p:cNvPr>
            <p:cNvSpPr/>
            <p:nvPr/>
          </p:nvSpPr>
          <p:spPr bwMode="auto">
            <a:xfrm>
              <a:off x="5987605" y="1229444"/>
              <a:ext cx="7179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D6AD96-F1D5-46B3-A9B7-6A81D774D635}"/>
                </a:ext>
              </a:extLst>
            </p:cNvPr>
            <p:cNvSpPr/>
            <p:nvPr/>
          </p:nvSpPr>
          <p:spPr bwMode="auto">
            <a:xfrm>
              <a:off x="5597532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0000"/>
                  </a:solidFill>
                  <a:latin typeface="Calibri" pitchFamily="34" charset="0"/>
                </a:rPr>
                <a:t>d</a:t>
              </a: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F34C5FB5-5038-4987-A605-585F8096171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741272" y="873133"/>
              <a:ext cx="228600" cy="1905000"/>
            </a:xfrm>
            <a:prstGeom prst="leftBrace">
              <a:avLst>
                <a:gd name="adj1" fmla="val 13697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164E5B-243A-47D1-AC3A-BCF10493B75B}"/>
                </a:ext>
              </a:extLst>
            </p:cNvPr>
            <p:cNvSpPr txBox="1"/>
            <p:nvPr/>
          </p:nvSpPr>
          <p:spPr>
            <a:xfrm>
              <a:off x="7257185" y="1914568"/>
              <a:ext cx="1305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B = 2</a:t>
              </a:r>
              <a:r>
                <a:rPr lang="en-US" sz="1800" baseline="30000" dirty="0">
                  <a:latin typeface="Calibri" pitchFamily="34" charset="0"/>
                </a:rPr>
                <a:t>b</a:t>
              </a:r>
              <a:r>
                <a:rPr lang="en-US" sz="1800" dirty="0">
                  <a:latin typeface="Calibri" pitchFamily="34" charset="0"/>
                </a:rPr>
                <a:t> bytes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97F52E-3BDC-4634-B04A-D5351C8A6A43}"/>
                </a:ext>
              </a:extLst>
            </p:cNvPr>
            <p:cNvGrpSpPr/>
            <p:nvPr/>
          </p:nvGrpSpPr>
          <p:grpSpPr>
            <a:xfrm>
              <a:off x="5544193" y="1567588"/>
              <a:ext cx="947695" cy="633800"/>
              <a:chOff x="5493251" y="1546588"/>
              <a:chExt cx="947695" cy="6338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B93D58-55AD-4132-BC5D-AB21CD389806}"/>
                  </a:ext>
                </a:extLst>
              </p:cNvPr>
              <p:cNvSpPr txBox="1"/>
              <p:nvPr/>
            </p:nvSpPr>
            <p:spPr>
              <a:xfrm>
                <a:off x="5493251" y="1811056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Calibri" pitchFamily="34" charset="0"/>
                  </a:rPr>
                  <a:t>dirty bit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FE34A27-7183-4BE6-81AE-87BA878A14F7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530333" y="1698194"/>
                <a:ext cx="304800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B16A6C-021C-46CF-BEED-15D5351629E1}"/>
                </a:ext>
              </a:extLst>
            </p:cNvPr>
            <p:cNvSpPr/>
            <p:nvPr/>
          </p:nvSpPr>
          <p:spPr bwMode="auto">
            <a:xfrm>
              <a:off x="5178914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68659F-8892-44D1-B582-178F1EFD031B}"/>
                </a:ext>
              </a:extLst>
            </p:cNvPr>
            <p:cNvSpPr txBox="1"/>
            <p:nvPr/>
          </p:nvSpPr>
          <p:spPr>
            <a:xfrm>
              <a:off x="4640515" y="1814224"/>
              <a:ext cx="95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valid bit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4C774F-73BC-43A6-A330-0046DF999987}"/>
                </a:ext>
              </a:extLst>
            </p:cNvPr>
            <p:cNvCxnSpPr/>
            <p:nvPr/>
          </p:nvCxnSpPr>
          <p:spPr bwMode="auto">
            <a:xfrm rot="5400000" flipH="1" flipV="1">
              <a:off x="5176878" y="1706187"/>
              <a:ext cx="304800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527-D2A5-4698-9728-35512B95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Write-back Write-allocate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6054-0FD1-49E3-8A45-129D66313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write to address X is issued</a:t>
            </a:r>
          </a:p>
          <a:p>
            <a:r>
              <a:rPr lang="en-US" dirty="0"/>
              <a:t>If it is a hit</a:t>
            </a:r>
          </a:p>
          <a:p>
            <a:pPr lvl="1"/>
            <a:r>
              <a:rPr lang="en-US" dirty="0"/>
              <a:t>Update the contents of block</a:t>
            </a:r>
          </a:p>
          <a:p>
            <a:pPr lvl="1"/>
            <a:r>
              <a:rPr lang="en-US" dirty="0"/>
              <a:t>Set dirty bit to 1 (bit is sticky and only cleared on eviction)</a:t>
            </a:r>
          </a:p>
          <a:p>
            <a:pPr lvl="1"/>
            <a:endParaRPr lang="en-US" dirty="0"/>
          </a:p>
          <a:p>
            <a:r>
              <a:rPr lang="en-US" dirty="0"/>
              <a:t>If it is a miss</a:t>
            </a:r>
          </a:p>
          <a:p>
            <a:pPr lvl="1"/>
            <a:r>
              <a:rPr lang="en-US" dirty="0"/>
              <a:t>Fetch block from memory (per a read miss)</a:t>
            </a:r>
          </a:p>
          <a:p>
            <a:pPr lvl="1"/>
            <a:r>
              <a:rPr lang="en-US" dirty="0"/>
              <a:t>The perform the write operations (per a write hit)</a:t>
            </a:r>
          </a:p>
          <a:p>
            <a:endParaRPr lang="en-US" dirty="0"/>
          </a:p>
          <a:p>
            <a:r>
              <a:rPr lang="en-US" dirty="0"/>
              <a:t>If a line is evicted and dirty bit is set to 1</a:t>
            </a:r>
          </a:p>
          <a:p>
            <a:pPr lvl="1"/>
            <a:r>
              <a:rPr lang="en-US" dirty="0"/>
              <a:t>The entire block of 2</a:t>
            </a:r>
            <a:r>
              <a:rPr lang="en-US" baseline="30000" dirty="0"/>
              <a:t>b</a:t>
            </a:r>
            <a:r>
              <a:rPr lang="en-US" dirty="0"/>
              <a:t> bytes are written back to memory</a:t>
            </a:r>
          </a:p>
          <a:p>
            <a:pPr lvl="1"/>
            <a:r>
              <a:rPr lang="en-US" dirty="0"/>
              <a:t>Dirty bit is cleared (set to 0)</a:t>
            </a:r>
          </a:p>
          <a:p>
            <a:pPr lvl="1"/>
            <a:r>
              <a:rPr lang="en-US" dirty="0"/>
              <a:t>Line is replaced by new contents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343-B1D2-46F1-9D3C-FBAFA5FE9329}"/>
              </a:ext>
            </a:extLst>
          </p:cNvPr>
          <p:cNvGrpSpPr/>
          <p:nvPr/>
        </p:nvGrpSpPr>
        <p:grpSpPr>
          <a:xfrm>
            <a:off x="4640515" y="1115144"/>
            <a:ext cx="4274886" cy="1168756"/>
            <a:chOff x="4640515" y="1115144"/>
            <a:chExt cx="4274886" cy="11687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24B62-1833-45FE-BEB3-0A4906B24B0B}"/>
                </a:ext>
              </a:extLst>
            </p:cNvPr>
            <p:cNvSpPr/>
            <p:nvPr/>
          </p:nvSpPr>
          <p:spPr bwMode="auto">
            <a:xfrm>
              <a:off x="5105401" y="1115144"/>
              <a:ext cx="3810000" cy="533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BBEDA3-F967-4754-9A8A-716DD61B75D7}"/>
                </a:ext>
              </a:extLst>
            </p:cNvPr>
            <p:cNvSpPr/>
            <p:nvPr/>
          </p:nvSpPr>
          <p:spPr bwMode="auto">
            <a:xfrm>
              <a:off x="68901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0333E2-34E2-4E27-898F-ACC53266E13A}"/>
                </a:ext>
              </a:extLst>
            </p:cNvPr>
            <p:cNvSpPr/>
            <p:nvPr/>
          </p:nvSpPr>
          <p:spPr bwMode="auto">
            <a:xfrm>
              <a:off x="7162800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24D33A-D190-4E61-BBF1-5B06E6B0F86A}"/>
                </a:ext>
              </a:extLst>
            </p:cNvPr>
            <p:cNvSpPr/>
            <p:nvPr/>
          </p:nvSpPr>
          <p:spPr bwMode="auto">
            <a:xfrm>
              <a:off x="74235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17C5-CB96-44A1-AE26-662CDF076223}"/>
                </a:ext>
              </a:extLst>
            </p:cNvPr>
            <p:cNvSpPr/>
            <p:nvPr/>
          </p:nvSpPr>
          <p:spPr bwMode="auto">
            <a:xfrm>
              <a:off x="8337995" y="1229444"/>
              <a:ext cx="457200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B-1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B030C-2C11-439D-B953-385B27F957FF}"/>
                </a:ext>
              </a:extLst>
            </p:cNvPr>
            <p:cNvSpPr/>
            <p:nvPr/>
          </p:nvSpPr>
          <p:spPr bwMode="auto">
            <a:xfrm>
              <a:off x="7696200" y="1229444"/>
              <a:ext cx="6417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F1018B-D5B2-4F24-A2E9-10AFB6E4D14D}"/>
                </a:ext>
              </a:extLst>
            </p:cNvPr>
            <p:cNvCxnSpPr/>
            <p:nvPr/>
          </p:nvCxnSpPr>
          <p:spPr bwMode="auto">
            <a:xfrm>
              <a:off x="7830351" y="1381050"/>
              <a:ext cx="457200" cy="1588"/>
            </a:xfrm>
            <a:prstGeom prst="line">
              <a:avLst/>
            </a:prstGeom>
            <a:noFill/>
            <a:ln w="381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4AB069-7D0E-4E83-BE0D-6413A25DF008}"/>
                </a:ext>
              </a:extLst>
            </p:cNvPr>
            <p:cNvSpPr/>
            <p:nvPr/>
          </p:nvSpPr>
          <p:spPr bwMode="auto">
            <a:xfrm>
              <a:off x="5987605" y="1229444"/>
              <a:ext cx="7179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C62244-EE9F-498D-A9E8-0FE0A9FD3B99}"/>
                </a:ext>
              </a:extLst>
            </p:cNvPr>
            <p:cNvSpPr/>
            <p:nvPr/>
          </p:nvSpPr>
          <p:spPr bwMode="auto">
            <a:xfrm>
              <a:off x="5597532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0000"/>
                  </a:solidFill>
                  <a:latin typeface="Calibri" pitchFamily="34" charset="0"/>
                </a:rPr>
                <a:t>d</a:t>
              </a: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3B8161DD-1B53-4264-A821-168452F5847C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741272" y="873133"/>
              <a:ext cx="228600" cy="1905000"/>
            </a:xfrm>
            <a:prstGeom prst="leftBrace">
              <a:avLst>
                <a:gd name="adj1" fmla="val 13697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79F0DB-323B-40BD-AC32-2CE5C9D81012}"/>
                </a:ext>
              </a:extLst>
            </p:cNvPr>
            <p:cNvSpPr txBox="1"/>
            <p:nvPr/>
          </p:nvSpPr>
          <p:spPr>
            <a:xfrm>
              <a:off x="7257185" y="1914568"/>
              <a:ext cx="1305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B = 2</a:t>
              </a:r>
              <a:r>
                <a:rPr lang="en-US" sz="1800" baseline="30000" dirty="0">
                  <a:latin typeface="Calibri" pitchFamily="34" charset="0"/>
                </a:rPr>
                <a:t>b</a:t>
              </a:r>
              <a:r>
                <a:rPr lang="en-US" sz="1800" dirty="0">
                  <a:latin typeface="Calibri" pitchFamily="34" charset="0"/>
                </a:rPr>
                <a:t> bytes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8C5D75-24E3-4626-882B-269CCDFB483C}"/>
                </a:ext>
              </a:extLst>
            </p:cNvPr>
            <p:cNvGrpSpPr/>
            <p:nvPr/>
          </p:nvGrpSpPr>
          <p:grpSpPr>
            <a:xfrm>
              <a:off x="5544193" y="1567588"/>
              <a:ext cx="947695" cy="633800"/>
              <a:chOff x="5493251" y="1546588"/>
              <a:chExt cx="947695" cy="6338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4D40A4-E1FE-4882-8D96-8A489643DD87}"/>
                  </a:ext>
                </a:extLst>
              </p:cNvPr>
              <p:cNvSpPr txBox="1"/>
              <p:nvPr/>
            </p:nvSpPr>
            <p:spPr>
              <a:xfrm>
                <a:off x="5493251" y="1811056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Calibri" pitchFamily="34" charset="0"/>
                  </a:rPr>
                  <a:t>dirty bit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F302B9-D0C8-4393-8A92-65844516E220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530333" y="1698194"/>
                <a:ext cx="304800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7C7307-EEEC-437A-B137-6255C2312C0D}"/>
                </a:ext>
              </a:extLst>
            </p:cNvPr>
            <p:cNvSpPr/>
            <p:nvPr/>
          </p:nvSpPr>
          <p:spPr bwMode="auto">
            <a:xfrm>
              <a:off x="5178914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B4685-EDA7-4DC0-8261-D80EB4A39354}"/>
                </a:ext>
              </a:extLst>
            </p:cNvPr>
            <p:cNvSpPr txBox="1"/>
            <p:nvPr/>
          </p:nvSpPr>
          <p:spPr>
            <a:xfrm>
              <a:off x="4640515" y="1814224"/>
              <a:ext cx="95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valid bit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13519C-9E2C-4AB9-8FA5-9B9F8FF9BB95}"/>
                </a:ext>
              </a:extLst>
            </p:cNvPr>
            <p:cNvCxnSpPr/>
            <p:nvPr/>
          </p:nvCxnSpPr>
          <p:spPr bwMode="auto">
            <a:xfrm rot="5400000" flipH="1" flipV="1">
              <a:off x="5176878" y="1706187"/>
              <a:ext cx="304800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8297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Index Using Middle Bits?	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2288" y="1676400"/>
            <a:ext cx="3390712" cy="2042867"/>
            <a:chOff x="5372288" y="1676400"/>
            <a:chExt cx="3390712" cy="2042867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562600" y="1710266"/>
              <a:ext cx="3200400" cy="2009001"/>
            </a:xfrm>
            <a:prstGeom prst="roundRect">
              <a:avLst/>
            </a:prstGeom>
            <a:solidFill>
              <a:srgbClr val="F6F5BD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261278" y="2702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251878" y="2702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0…01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13878" y="2702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72200" y="2362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cxnSp>
          <p:nvCxnSpPr>
            <p:cNvPr id="183" name="Shape 182"/>
            <p:cNvCxnSpPr>
              <a:stCxn id="129" idx="2"/>
            </p:cNvCxnSpPr>
            <p:nvPr/>
          </p:nvCxnSpPr>
          <p:spPr bwMode="auto">
            <a:xfrm rot="5400000">
              <a:off x="6293638" y="2051660"/>
              <a:ext cx="417890" cy="2260590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6875252" y="3344174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91834" y="1676400"/>
              <a:ext cx="3041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Standard Method: 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Middle bit indexing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72289" y="3996267"/>
            <a:ext cx="3361256" cy="2023533"/>
            <a:chOff x="5372289" y="3996267"/>
            <a:chExt cx="3361256" cy="2023533"/>
          </a:xfrm>
        </p:grpSpPr>
        <p:sp>
          <p:nvSpPr>
            <p:cNvPr id="78" name="Rounded Rectangle 77"/>
            <p:cNvSpPr/>
            <p:nvPr/>
          </p:nvSpPr>
          <p:spPr bwMode="auto">
            <a:xfrm>
              <a:off x="5533145" y="4010799"/>
              <a:ext cx="3200400" cy="2009001"/>
            </a:xfrm>
            <a:prstGeom prst="roundRect">
              <a:avLst/>
            </a:prstGeom>
            <a:solidFill>
              <a:srgbClr val="D5F1C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175678" y="4988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413678" y="4988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1…11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166278" y="4988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24600" y="4648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1475" y="5307569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91836" y="3996267"/>
              <a:ext cx="21435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Alternative Method: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High bit indexing</a:t>
              </a:r>
            </a:p>
          </p:txBody>
        </p:sp>
        <p:cxnSp>
          <p:nvCxnSpPr>
            <p:cNvPr id="69" name="Shape 182"/>
            <p:cNvCxnSpPr/>
            <p:nvPr/>
          </p:nvCxnSpPr>
          <p:spPr bwMode="auto">
            <a:xfrm rot="10800000" flipV="1">
              <a:off x="5691835" y="5259010"/>
              <a:ext cx="1130295" cy="417890"/>
            </a:xfrm>
            <a:prstGeom prst="bentConnector3">
              <a:avLst>
                <a:gd name="adj1" fmla="val -937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hape 182"/>
            <p:cNvCxnSpPr>
              <a:endCxn id="171" idx="3"/>
            </p:cNvCxnSpPr>
            <p:nvPr/>
          </p:nvCxnSpPr>
          <p:spPr bwMode="auto">
            <a:xfrm rot="16200000" flipV="1">
              <a:off x="5265362" y="5250427"/>
              <a:ext cx="533401" cy="319547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728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Illustration of Indexing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64-byte memory</a:t>
            </a:r>
          </a:p>
          <a:p>
            <a:pPr lvl="1"/>
            <a:r>
              <a:rPr lang="en-US" dirty="0"/>
              <a:t>6-bit addresses</a:t>
            </a:r>
          </a:p>
          <a:p>
            <a:r>
              <a:rPr lang="en-US" dirty="0"/>
              <a:t>16 byte, direct-mapped cache</a:t>
            </a:r>
          </a:p>
          <a:p>
            <a:r>
              <a:rPr lang="en-US" dirty="0"/>
              <a:t>Block size = 4. (Thus, 4 sets; why?)</a:t>
            </a:r>
          </a:p>
          <a:p>
            <a:r>
              <a:rPr lang="en-US" dirty="0"/>
              <a:t>2 bits tag, 2 bits index, 2 bits offset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noFill/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noFill/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noFill/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noFill/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noFill/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noFill/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noFill/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noFill/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noFill/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noFill/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noFill/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noFill/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noFill/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noFill/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noFill/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noFill/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12801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Middle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Makes good use of spatial locality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5576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High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0133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Program with high spatial locality would generate lots of conflicts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19037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25"/>
          <p:cNvSpPr>
            <a:spLocks noChangeArrowheads="1"/>
          </p:cNvSpPr>
          <p:nvPr/>
        </p:nvSpPr>
        <p:spPr bwMode="auto">
          <a:xfrm>
            <a:off x="228600" y="1676400"/>
            <a:ext cx="6172200" cy="3886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404"/>
          <p:cNvSpPr>
            <a:spLocks noChangeArrowheads="1"/>
          </p:cNvSpPr>
          <p:nvPr/>
        </p:nvSpPr>
        <p:spPr bwMode="auto">
          <a:xfrm>
            <a:off x="3810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0" name="Rectangle 413"/>
          <p:cNvSpPr>
            <a:spLocks noChangeArrowheads="1"/>
          </p:cNvSpPr>
          <p:nvPr/>
        </p:nvSpPr>
        <p:spPr bwMode="auto">
          <a:xfrm>
            <a:off x="41148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Intel Core i7 Cache Hierarchy</a:t>
            </a:r>
          </a:p>
        </p:txBody>
      </p:sp>
      <p:sp>
        <p:nvSpPr>
          <p:cNvPr id="4" name="Rectangle 396"/>
          <p:cNvSpPr>
            <a:spLocks noChangeArrowheads="1"/>
          </p:cNvSpPr>
          <p:nvPr/>
        </p:nvSpPr>
        <p:spPr bwMode="auto">
          <a:xfrm>
            <a:off x="5461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err="1"/>
              <a:t>Regs</a:t>
            </a:r>
            <a:endParaRPr lang="en-US" sz="1800" dirty="0"/>
          </a:p>
        </p:txBody>
      </p:sp>
      <p:sp>
        <p:nvSpPr>
          <p:cNvPr id="5" name="Rectangle 397"/>
          <p:cNvSpPr>
            <a:spLocks noChangeArrowheads="1"/>
          </p:cNvSpPr>
          <p:nvPr/>
        </p:nvSpPr>
        <p:spPr bwMode="auto">
          <a:xfrm>
            <a:off x="588963" y="2781300"/>
            <a:ext cx="782637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L1 </a:t>
            </a:r>
          </a:p>
          <a:p>
            <a:pPr algn="ctr"/>
            <a:r>
              <a:rPr lang="en-US" sz="1800"/>
              <a:t>d-cache</a:t>
            </a:r>
          </a:p>
        </p:txBody>
      </p:sp>
      <p:sp>
        <p:nvSpPr>
          <p:cNvPr id="6" name="Rectangle 399"/>
          <p:cNvSpPr>
            <a:spLocks noChangeArrowheads="1"/>
          </p:cNvSpPr>
          <p:nvPr/>
        </p:nvSpPr>
        <p:spPr bwMode="auto">
          <a:xfrm>
            <a:off x="15240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/>
              <a:t>L1 </a:t>
            </a:r>
          </a:p>
          <a:p>
            <a:pPr algn="ctr"/>
            <a:r>
              <a:rPr lang="en-US" sz="1800" dirty="0" err="1"/>
              <a:t>i</a:t>
            </a:r>
            <a:r>
              <a:rPr lang="en-US" sz="1800" dirty="0"/>
              <a:t>-cache</a:t>
            </a:r>
          </a:p>
        </p:txBody>
      </p:sp>
      <p:sp>
        <p:nvSpPr>
          <p:cNvPr id="7" name="Rectangle 400"/>
          <p:cNvSpPr>
            <a:spLocks noChangeArrowheads="1"/>
          </p:cNvSpPr>
          <p:nvPr/>
        </p:nvSpPr>
        <p:spPr bwMode="auto">
          <a:xfrm>
            <a:off x="609600" y="3695700"/>
            <a:ext cx="17097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L2 unified cache</a:t>
            </a:r>
          </a:p>
        </p:txBody>
      </p:sp>
      <p:sp>
        <p:nvSpPr>
          <p:cNvPr id="8" name="Line 401"/>
          <p:cNvSpPr>
            <a:spLocks noChangeShapeType="1"/>
          </p:cNvSpPr>
          <p:nvPr/>
        </p:nvSpPr>
        <p:spPr bwMode="auto">
          <a:xfrm>
            <a:off x="10668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9" name="Line 402"/>
          <p:cNvSpPr>
            <a:spLocks noChangeShapeType="1"/>
          </p:cNvSpPr>
          <p:nvPr/>
        </p:nvSpPr>
        <p:spPr bwMode="auto">
          <a:xfrm>
            <a:off x="1066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Line 403"/>
          <p:cNvSpPr>
            <a:spLocks noChangeShapeType="1"/>
          </p:cNvSpPr>
          <p:nvPr/>
        </p:nvSpPr>
        <p:spPr bwMode="auto">
          <a:xfrm>
            <a:off x="19050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Text Box 405"/>
          <p:cNvSpPr txBox="1">
            <a:spLocks noChangeArrowheads="1"/>
          </p:cNvSpPr>
          <p:nvPr/>
        </p:nvSpPr>
        <p:spPr bwMode="auto">
          <a:xfrm>
            <a:off x="304800" y="1676400"/>
            <a:ext cx="77369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Core 0</a:t>
            </a:r>
          </a:p>
        </p:txBody>
      </p:sp>
      <p:sp>
        <p:nvSpPr>
          <p:cNvPr id="13" name="Rectangle 406"/>
          <p:cNvSpPr>
            <a:spLocks noChangeArrowheads="1"/>
          </p:cNvSpPr>
          <p:nvPr/>
        </p:nvSpPr>
        <p:spPr bwMode="auto">
          <a:xfrm>
            <a:off x="42799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Regs</a:t>
            </a:r>
          </a:p>
        </p:txBody>
      </p:sp>
      <p:sp>
        <p:nvSpPr>
          <p:cNvPr id="14" name="Rectangle 407"/>
          <p:cNvSpPr>
            <a:spLocks noChangeArrowheads="1"/>
          </p:cNvSpPr>
          <p:nvPr/>
        </p:nvSpPr>
        <p:spPr bwMode="auto">
          <a:xfrm>
            <a:off x="4322763" y="2781300"/>
            <a:ext cx="782637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/>
              <a:t>L1 </a:t>
            </a:r>
          </a:p>
          <a:p>
            <a:pPr algn="ctr"/>
            <a:r>
              <a:rPr lang="en-US" sz="1800" dirty="0" err="1"/>
              <a:t>d</a:t>
            </a:r>
            <a:r>
              <a:rPr lang="en-US" sz="1800" dirty="0"/>
              <a:t>-cache</a:t>
            </a:r>
          </a:p>
        </p:txBody>
      </p:sp>
      <p:sp>
        <p:nvSpPr>
          <p:cNvPr id="15" name="Rectangle 408"/>
          <p:cNvSpPr>
            <a:spLocks noChangeArrowheads="1"/>
          </p:cNvSpPr>
          <p:nvPr/>
        </p:nvSpPr>
        <p:spPr bwMode="auto">
          <a:xfrm>
            <a:off x="52578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L1 </a:t>
            </a:r>
          </a:p>
          <a:p>
            <a:pPr algn="ctr"/>
            <a:r>
              <a:rPr lang="en-US" sz="1800"/>
              <a:t>i-cache</a:t>
            </a:r>
          </a:p>
        </p:txBody>
      </p:sp>
      <p:sp>
        <p:nvSpPr>
          <p:cNvPr id="16" name="Rectangle 409"/>
          <p:cNvSpPr>
            <a:spLocks noChangeArrowheads="1"/>
          </p:cNvSpPr>
          <p:nvPr/>
        </p:nvSpPr>
        <p:spPr bwMode="auto">
          <a:xfrm>
            <a:off x="4343400" y="3695700"/>
            <a:ext cx="17097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L2 unified cache</a:t>
            </a:r>
          </a:p>
        </p:txBody>
      </p:sp>
      <p:sp>
        <p:nvSpPr>
          <p:cNvPr id="17" name="Line 410"/>
          <p:cNvSpPr>
            <a:spLocks noChangeShapeType="1"/>
          </p:cNvSpPr>
          <p:nvPr/>
        </p:nvSpPr>
        <p:spPr bwMode="auto">
          <a:xfrm>
            <a:off x="48006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8" name="Line 411"/>
          <p:cNvSpPr>
            <a:spLocks noChangeShapeType="1"/>
          </p:cNvSpPr>
          <p:nvPr/>
        </p:nvSpPr>
        <p:spPr bwMode="auto">
          <a:xfrm>
            <a:off x="48006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9" name="Line 412"/>
          <p:cNvSpPr>
            <a:spLocks noChangeShapeType="1"/>
          </p:cNvSpPr>
          <p:nvPr/>
        </p:nvSpPr>
        <p:spPr bwMode="auto">
          <a:xfrm>
            <a:off x="5638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1" name="Text Box 414"/>
          <p:cNvSpPr txBox="1">
            <a:spLocks noChangeArrowheads="1"/>
          </p:cNvSpPr>
          <p:nvPr/>
        </p:nvSpPr>
        <p:spPr bwMode="auto">
          <a:xfrm>
            <a:off x="4038600" y="1676400"/>
            <a:ext cx="77369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Core 3</a:t>
            </a:r>
          </a:p>
        </p:txBody>
      </p:sp>
      <p:sp>
        <p:nvSpPr>
          <p:cNvPr id="22" name="Text Box 415"/>
          <p:cNvSpPr txBox="1">
            <a:spLocks noChangeArrowheads="1"/>
          </p:cNvSpPr>
          <p:nvPr/>
        </p:nvSpPr>
        <p:spPr bwMode="auto">
          <a:xfrm>
            <a:off x="2971800" y="2983468"/>
            <a:ext cx="7239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sp>
        <p:nvSpPr>
          <p:cNvPr id="23" name="Line 417"/>
          <p:cNvSpPr>
            <a:spLocks noChangeShapeType="1"/>
          </p:cNvSpPr>
          <p:nvPr/>
        </p:nvSpPr>
        <p:spPr bwMode="auto">
          <a:xfrm>
            <a:off x="14478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4" name="Line 418"/>
          <p:cNvSpPr>
            <a:spLocks noChangeShapeType="1"/>
          </p:cNvSpPr>
          <p:nvPr/>
        </p:nvSpPr>
        <p:spPr bwMode="auto">
          <a:xfrm>
            <a:off x="51816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5" name="Rectangle 419"/>
          <p:cNvSpPr>
            <a:spLocks noChangeArrowheads="1"/>
          </p:cNvSpPr>
          <p:nvPr/>
        </p:nvSpPr>
        <p:spPr bwMode="auto">
          <a:xfrm>
            <a:off x="1098550" y="4800600"/>
            <a:ext cx="4387850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L3 unified cache</a:t>
            </a:r>
          </a:p>
          <a:p>
            <a:pPr algn="ctr"/>
            <a:r>
              <a:rPr lang="en-US" sz="1800"/>
              <a:t>(shared by all cores)</a:t>
            </a:r>
          </a:p>
        </p:txBody>
      </p:sp>
      <p:sp>
        <p:nvSpPr>
          <p:cNvPr id="26" name="Rectangle 420"/>
          <p:cNvSpPr>
            <a:spLocks noChangeArrowheads="1"/>
          </p:cNvSpPr>
          <p:nvPr/>
        </p:nvSpPr>
        <p:spPr bwMode="auto">
          <a:xfrm>
            <a:off x="228600" y="6057900"/>
            <a:ext cx="6172200" cy="5715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/>
              <a:t>Main memory</a:t>
            </a:r>
          </a:p>
        </p:txBody>
      </p:sp>
      <p:sp>
        <p:nvSpPr>
          <p:cNvPr id="27" name="Line 421"/>
          <p:cNvSpPr>
            <a:spLocks noChangeShapeType="1"/>
          </p:cNvSpPr>
          <p:nvPr/>
        </p:nvSpPr>
        <p:spPr bwMode="auto">
          <a:xfrm>
            <a:off x="3371850" y="53721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9" name="Text Box 426"/>
          <p:cNvSpPr txBox="1">
            <a:spLocks noChangeArrowheads="1"/>
          </p:cNvSpPr>
          <p:nvPr/>
        </p:nvSpPr>
        <p:spPr bwMode="auto">
          <a:xfrm>
            <a:off x="152400" y="1295400"/>
            <a:ext cx="192075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Processor package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3200" y="1676400"/>
            <a:ext cx="251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L1 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-cache and </a:t>
            </a:r>
            <a:r>
              <a:rPr lang="en-US" sz="1800" dirty="0" err="1">
                <a:latin typeface="Calibri" pitchFamily="34" charset="0"/>
              </a:rPr>
              <a:t>d</a:t>
            </a:r>
            <a:r>
              <a:rPr lang="en-US" sz="1800" dirty="0">
                <a:latin typeface="Calibri" pitchFamily="34" charset="0"/>
              </a:rPr>
              <a:t>-cache: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32 kB, 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 cycles</a:t>
            </a:r>
          </a:p>
          <a:p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L2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 256 kB,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10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L3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8 MB, 16-way,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40-75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Block size</a:t>
            </a:r>
            <a:r>
              <a:rPr lang="en-US" sz="1800" b="0" dirty="0">
                <a:latin typeface="Calibri" pitchFamily="34" charset="0"/>
              </a:rPr>
              <a:t>: 64 bytes for all caches.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626275"/>
              <a:ext cx="112562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</a:t>
              </a:r>
            </a:p>
            <a:p>
              <a:r>
                <a:rPr lang="en-US" sz="1800" dirty="0">
                  <a:latin typeface="Calibri" pitchFamily="34" charset="0"/>
                </a:rPr>
                <a:t>S =    , s = </a:t>
              </a:r>
            </a:p>
            <a:p>
              <a:r>
                <a:rPr lang="en-US" sz="1800" dirty="0">
                  <a:latin typeface="Calibri" pitchFamily="34" charset="0"/>
                </a:rPr>
                <a:t>E =    , e = </a:t>
              </a:r>
            </a:p>
            <a:p>
              <a:r>
                <a:rPr lang="en-US" sz="1800" dirty="0">
                  <a:latin typeface="Calibri" pitchFamily="34" charset="0"/>
                </a:rPr>
                <a:t>C = 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5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. bits</a:t>
            </a:r>
          </a:p>
          <a:p>
            <a:r>
              <a:rPr lang="en-US" sz="1800" dirty="0">
                <a:latin typeface="Calibri" pitchFamily="34" charset="0"/>
              </a:rPr>
              <a:t>Set index: . bits</a:t>
            </a:r>
          </a:p>
          <a:p>
            <a:r>
              <a:rPr lang="en-US" sz="1800" dirty="0">
                <a:latin typeface="Calibri" pitchFamily="34" charset="0"/>
              </a:rPr>
              <a:t>Tag: .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851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</a:t>
            </a:r>
            <a:r>
              <a:rPr lang="en-US" altLang="zh-CN" sz="1800" dirty="0">
                <a:solidFill>
                  <a:srgbClr val="C00000"/>
                </a:solidFill>
                <a:latin typeface="Calibri" pitchFamily="34" charset="0"/>
              </a:rPr>
              <a:t>K</a:t>
            </a: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 8-way set associative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altLang="zh-CN" sz="1800" dirty="0">
                <a:solidFill>
                  <a:srgbClr val="C00000"/>
                </a:solidFill>
                <a:latin typeface="Calibri" pitchFamily="34" charset="0"/>
              </a:rPr>
              <a:t>LRU/Write </a:t>
            </a:r>
            <a:r>
              <a:rPr lang="en-US" altLang="zh-CN" sz="1800" dirty="0" err="1">
                <a:solidFill>
                  <a:srgbClr val="C00000"/>
                </a:solidFill>
                <a:latin typeface="Calibri" pitchFamily="34" charset="0"/>
              </a:rPr>
              <a:t>alloc</a:t>
            </a:r>
            <a:r>
              <a:rPr lang="en-US" altLang="zh-CN" sz="1800" dirty="0">
                <a:solidFill>
                  <a:srgbClr val="C00000"/>
                </a:solidFill>
                <a:latin typeface="Calibri" pitchFamily="34" charset="0"/>
              </a:rPr>
              <a:t>/Write back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</p:spTree>
    <p:extLst>
      <p:ext uri="{BB962C8B-B14F-4D97-AF65-F5344CB8AC3E}">
        <p14:creationId xmlns:p14="http://schemas.microsoft.com/office/powerpoint/2010/main" val="82364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9" grpId="0"/>
      <p:bldP spid="126" grpId="0"/>
      <p:bldP spid="1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626275"/>
              <a:ext cx="240161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 64</a:t>
              </a:r>
            </a:p>
            <a:p>
              <a:r>
                <a:rPr lang="en-US" sz="1800" dirty="0">
                  <a:latin typeface="Calibri" pitchFamily="34" charset="0"/>
                </a:rPr>
                <a:t>S = 64, s = 6</a:t>
              </a:r>
            </a:p>
            <a:p>
              <a:r>
                <a:rPr lang="en-US" sz="1800" dirty="0">
                  <a:latin typeface="Calibri" pitchFamily="34" charset="0"/>
                </a:rPr>
                <a:t>E = 8, e = 3</a:t>
              </a:r>
            </a:p>
            <a:p>
              <a:r>
                <a:rPr lang="en-US" sz="1800" dirty="0">
                  <a:latin typeface="Calibri" pitchFamily="34" charset="0"/>
                </a:rPr>
                <a:t>C = 64 x 64 x 8 = 32,768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8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6 bits</a:t>
            </a:r>
          </a:p>
          <a:p>
            <a:r>
              <a:rPr lang="en-US" sz="1800" dirty="0">
                <a:latin typeface="Calibri" pitchFamily="34" charset="0"/>
              </a:rPr>
              <a:t>Set index: 6 bits</a:t>
            </a:r>
          </a:p>
          <a:p>
            <a:r>
              <a:rPr lang="en-US" sz="1800" dirty="0">
                <a:latin typeface="Calibri" pitchFamily="34" charset="0"/>
              </a:rPr>
              <a:t>Tag: 35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</a:t>
            </a:r>
            <a:r>
              <a:rPr lang="en-US" sz="1800" u="sng" dirty="0">
                <a:solidFill>
                  <a:srgbClr val="C00000"/>
                </a:solidFill>
                <a:latin typeface="Courier New" pitchFamily="49" charset="0"/>
              </a:rPr>
              <a:t>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0x10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0x0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	</a:t>
            </a:r>
            <a:r>
              <a:rPr lang="en-US" sz="1800">
                <a:solidFill>
                  <a:srgbClr val="C00000"/>
                </a:solidFill>
                <a:latin typeface="Courier New" pitchFamily="49" charset="0"/>
              </a:rPr>
              <a:t>0x7f7262a1e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8258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</a:t>
            </a:r>
            <a:r>
              <a:rPr lang="en-US" altLang="zh-CN" sz="1800" dirty="0">
                <a:solidFill>
                  <a:srgbClr val="C00000"/>
                </a:solidFill>
                <a:latin typeface="Calibri" pitchFamily="34" charset="0"/>
              </a:rPr>
              <a:t>K</a:t>
            </a: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 8-way set associative</a:t>
            </a:r>
            <a:br>
              <a:rPr lang="en-US" sz="180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altLang="zh-CN" sz="1800" dirty="0">
                <a:solidFill>
                  <a:srgbClr val="C00000"/>
                </a:solidFill>
                <a:latin typeface="Calibri" pitchFamily="34" charset="0"/>
              </a:rPr>
              <a:t>LRU/Write </a:t>
            </a:r>
            <a:r>
              <a:rPr lang="en-US" altLang="zh-CN" sz="1800" dirty="0" err="1">
                <a:solidFill>
                  <a:srgbClr val="C00000"/>
                </a:solidFill>
                <a:latin typeface="Calibri" pitchFamily="34" charset="0"/>
              </a:rPr>
              <a:t>alloc</a:t>
            </a:r>
            <a:r>
              <a:rPr lang="en-US" altLang="zh-CN" sz="1800" dirty="0">
                <a:solidFill>
                  <a:srgbClr val="C00000"/>
                </a:solidFill>
                <a:latin typeface="Calibri" pitchFamily="34" charset="0"/>
              </a:rPr>
              <a:t>/Write back</a:t>
            </a:r>
          </a:p>
          <a:p>
            <a:r>
              <a:rPr lang="en-US" altLang="zh-CN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2972" y="603146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0000 00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01 0000</a:t>
            </a:r>
            <a:endParaRPr lang="en-US" sz="1800" u="sng" dirty="0">
              <a:solidFill>
                <a:srgbClr val="0070C0"/>
              </a:solidFill>
              <a:latin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114800" y="5557314"/>
            <a:ext cx="12192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 flipV="1">
            <a:off x="5770056" y="5562600"/>
            <a:ext cx="1524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219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177382" cy="762000"/>
          </a:xfrm>
        </p:spPr>
        <p:txBody>
          <a:bodyPr/>
          <a:lstStyle/>
          <a:p>
            <a:r>
              <a:rPr lang="en-US" dirty="0"/>
              <a:t>Recall: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>
                <a:solidFill>
                  <a:srgbClr val="C00000"/>
                </a:solidFill>
              </a:rPr>
              <a:t>Principle of Locality: </a:t>
            </a:r>
            <a:r>
              <a:rPr lang="en-GB" dirty="0"/>
              <a:t>Programs tend to use data and instructions with addresses near or equal to those they have used recently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Temporal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Recently referenced items are likely </a:t>
            </a:r>
            <a:br>
              <a:rPr lang="en-GB" dirty="0"/>
            </a:br>
            <a:r>
              <a:rPr lang="en-GB" dirty="0"/>
              <a:t>to be referenced again in the near future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Spatial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Items with nearby addresses tend </a:t>
            </a:r>
            <a:br>
              <a:rPr lang="en-GB" dirty="0"/>
            </a:br>
            <a:r>
              <a:rPr lang="en-GB" dirty="0"/>
              <a:t>to be referenced close together in time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096000" y="312420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489700" y="312420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319056" y="2614411"/>
            <a:ext cx="627844" cy="433589"/>
          </a:xfrm>
          <a:custGeom>
            <a:avLst/>
            <a:gdLst>
              <a:gd name="connsiteX0" fmla="*/ 290847 w 627844"/>
              <a:gd name="connsiteY0" fmla="*/ 433589 h 433589"/>
              <a:gd name="connsiteX1" fmla="*/ 46149 w 627844"/>
              <a:gd name="connsiteY1" fmla="*/ 72980 h 433589"/>
              <a:gd name="connsiteX2" fmla="*/ 567743 w 627844"/>
              <a:gd name="connsiteY2" fmla="*/ 60101 h 433589"/>
              <a:gd name="connsiteX3" fmla="*/ 406757 w 627844"/>
              <a:gd name="connsiteY3" fmla="*/ 433589 h 43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44" h="433589">
                <a:moveTo>
                  <a:pt x="290847" y="433589"/>
                </a:moveTo>
                <a:cubicBezTo>
                  <a:pt x="145423" y="284408"/>
                  <a:pt x="0" y="135228"/>
                  <a:pt x="46149" y="72980"/>
                </a:cubicBezTo>
                <a:cubicBezTo>
                  <a:pt x="92298" y="10732"/>
                  <a:pt x="507642" y="0"/>
                  <a:pt x="567743" y="60101"/>
                </a:cubicBezTo>
                <a:cubicBezTo>
                  <a:pt x="627844" y="120202"/>
                  <a:pt x="517300" y="276895"/>
                  <a:pt x="406757" y="433589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102261" y="461694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95961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70700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6416720" y="4186571"/>
            <a:ext cx="841420" cy="359535"/>
          </a:xfrm>
          <a:custGeom>
            <a:avLst/>
            <a:gdLst>
              <a:gd name="connsiteX0" fmla="*/ 200695 w 841420"/>
              <a:gd name="connsiteY0" fmla="*/ 353095 h 359535"/>
              <a:gd name="connsiteX1" fmla="*/ 91225 w 841420"/>
              <a:gd name="connsiteY1" fmla="*/ 56881 h 359535"/>
              <a:gd name="connsiteX2" fmla="*/ 748048 w 841420"/>
              <a:gd name="connsiteY2" fmla="*/ 50442 h 359535"/>
              <a:gd name="connsiteX3" fmla="*/ 651456 w 841420"/>
              <a:gd name="connsiteY3" fmla="*/ 359535 h 35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420" h="359535">
                <a:moveTo>
                  <a:pt x="200695" y="353095"/>
                </a:moveTo>
                <a:cubicBezTo>
                  <a:pt x="100347" y="230209"/>
                  <a:pt x="0" y="107323"/>
                  <a:pt x="91225" y="56881"/>
                </a:cubicBezTo>
                <a:cubicBezTo>
                  <a:pt x="182450" y="6439"/>
                  <a:pt x="654676" y="0"/>
                  <a:pt x="748048" y="50442"/>
                </a:cubicBezTo>
                <a:cubicBezTo>
                  <a:pt x="841420" y="100884"/>
                  <a:pt x="746438" y="230209"/>
                  <a:pt x="651456" y="35953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</a:t>
            </a:r>
          </a:p>
        </p:txBody>
      </p:sp>
      <p:pic>
        <p:nvPicPr>
          <p:cNvPr id="2050" name="Picture 2" descr="Image result for i7 die photo">
            <a:extLst>
              <a:ext uri="{FF2B5EF4-FFF2-40B4-BE49-F238E27FC236}">
                <a16:creationId xmlns:a16="http://schemas.microsoft.com/office/drawing/2014/main" id="{B1887E71-B29F-4F34-8EDA-6D5C78B2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37694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 Core i7-3960X processor die detail">
            <a:extLst>
              <a:ext uri="{FF2B5EF4-FFF2-40B4-BE49-F238E27FC236}">
                <a16:creationId xmlns:a16="http://schemas.microsoft.com/office/drawing/2014/main" id="{A0BA3D36-A924-463C-94FF-CEE3C990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44041"/>
            <a:ext cx="3429000" cy="30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D FX-8150 processor die detail">
            <a:extLst>
              <a:ext uri="{FF2B5EF4-FFF2-40B4-BE49-F238E27FC236}">
                <a16:creationId xmlns:a16="http://schemas.microsoft.com/office/drawing/2014/main" id="{EA4165A0-8221-4FBA-B3AF-E0C4BE93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3769468" cy="304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223">
            <a:extLst>
              <a:ext uri="{FF2B5EF4-FFF2-40B4-BE49-F238E27FC236}">
                <a16:creationId xmlns:a16="http://schemas.microsoft.com/office/drawing/2014/main" id="{703E7852-B76A-4541-9EB6-B027F461EB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9097" y="1197113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7" name="Rectangle 206">
            <a:extLst>
              <a:ext uri="{FF2B5EF4-FFF2-40B4-BE49-F238E27FC236}">
                <a16:creationId xmlns:a16="http://schemas.microsoft.com/office/drawing/2014/main" id="{F37B263F-1A9A-481D-832E-D696FF2881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1497" y="2735400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>
            <a:extLst>
              <a:ext uri="{FF2B5EF4-FFF2-40B4-BE49-F238E27FC236}">
                <a16:creationId xmlns:a16="http://schemas.microsoft.com/office/drawing/2014/main" id="{D97DB48D-62C5-4EB5-924D-E9801E074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540013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>
            <a:extLst>
              <a:ext uri="{FF2B5EF4-FFF2-40B4-BE49-F238E27FC236}">
                <a16:creationId xmlns:a16="http://schemas.microsoft.com/office/drawing/2014/main" id="{F28A7C25-0D6E-4E3A-8C28-900BB3E91C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678125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>
            <a:extLst>
              <a:ext uri="{FF2B5EF4-FFF2-40B4-BE49-F238E27FC236}">
                <a16:creationId xmlns:a16="http://schemas.microsoft.com/office/drawing/2014/main" id="{3B10FE98-01EA-4A16-B1A4-FE70F259F1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814650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>
            <a:extLst>
              <a:ext uri="{FF2B5EF4-FFF2-40B4-BE49-F238E27FC236}">
                <a16:creationId xmlns:a16="http://schemas.microsoft.com/office/drawing/2014/main" id="{3B26E941-5A41-4BD6-B704-1C9CAA287D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952763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>
            <a:extLst>
              <a:ext uri="{FF2B5EF4-FFF2-40B4-BE49-F238E27FC236}">
                <a16:creationId xmlns:a16="http://schemas.microsoft.com/office/drawing/2014/main" id="{1846FDFB-0747-4935-AC0C-1DDDC2A06B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2089288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>
            <a:extLst>
              <a:ext uri="{FF2B5EF4-FFF2-40B4-BE49-F238E27FC236}">
                <a16:creationId xmlns:a16="http://schemas.microsoft.com/office/drawing/2014/main" id="{479F46FC-59B3-454D-9CAD-65FA21B275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71297" y="1540013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>
            <a:extLst>
              <a:ext uri="{FF2B5EF4-FFF2-40B4-BE49-F238E27FC236}">
                <a16:creationId xmlns:a16="http://schemas.microsoft.com/office/drawing/2014/main" id="{C4836188-40A9-4C0D-A006-CED7CCBDAD3A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490335" y="1882913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>
            <a:extLst>
              <a:ext uri="{FF2B5EF4-FFF2-40B4-BE49-F238E27FC236}">
                <a16:creationId xmlns:a16="http://schemas.microsoft.com/office/drawing/2014/main" id="{33996122-17FF-4B7D-986E-E43E63A65F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1347" y="1403488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>
            <a:extLst>
              <a:ext uri="{FF2B5EF4-FFF2-40B4-BE49-F238E27FC236}">
                <a16:creationId xmlns:a16="http://schemas.microsoft.com/office/drawing/2014/main" id="{2C96D842-0C7C-41C7-A921-977A3F2FE6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06463" y="1234211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>
            <a:extLst>
              <a:ext uri="{FF2B5EF4-FFF2-40B4-BE49-F238E27FC236}">
                <a16:creationId xmlns:a16="http://schemas.microsoft.com/office/drawing/2014/main" id="{0457010B-9BEE-430A-B716-B417335E5E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41060" y="2295663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8" name="Text Box 225">
            <a:extLst>
              <a:ext uri="{FF2B5EF4-FFF2-40B4-BE49-F238E27FC236}">
                <a16:creationId xmlns:a16="http://schemas.microsoft.com/office/drawing/2014/main" id="{E8B61CA0-9B4B-4D15-B4D9-5139F9BDEF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186570" y="905598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49" name="Rectangle 233">
            <a:extLst>
              <a:ext uri="{FF2B5EF4-FFF2-40B4-BE49-F238E27FC236}">
                <a16:creationId xmlns:a16="http://schemas.microsoft.com/office/drawing/2014/main" id="{F7CC7E4E-1A22-4B91-92E6-33CD56BC2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1497" y="1636850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50" name="AutoShape 234">
            <a:extLst>
              <a:ext uri="{FF2B5EF4-FFF2-40B4-BE49-F238E27FC236}">
                <a16:creationId xmlns:a16="http://schemas.microsoft.com/office/drawing/2014/main" id="{F9DCFCFF-79AE-4A07-85CB-ED6129857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0097" y="2157550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1" name="AutoShape 236">
            <a:extLst>
              <a:ext uri="{FF2B5EF4-FFF2-40B4-BE49-F238E27FC236}">
                <a16:creationId xmlns:a16="http://schemas.microsoft.com/office/drawing/2014/main" id="{28707FFD-E8A3-4807-9268-B16EA8CEC85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453697" y="1684475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A118EB-16EC-4006-B7C2-31278208EF96}"/>
              </a:ext>
            </a:extLst>
          </p:cNvPr>
          <p:cNvSpPr txBox="1"/>
          <p:nvPr/>
        </p:nvSpPr>
        <p:spPr>
          <a:xfrm>
            <a:off x="5105400" y="3399408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Core i7-3960X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5A20A7-5949-4692-8425-0CAC105423E7}"/>
              </a:ext>
            </a:extLst>
          </p:cNvPr>
          <p:cNvSpPr txBox="1"/>
          <p:nvPr/>
        </p:nvSpPr>
        <p:spPr>
          <a:xfrm>
            <a:off x="3050432" y="3390035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AMD FX 8150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FE8BC0-0295-4039-AB14-B2DE4F6C18E3}"/>
              </a:ext>
            </a:extLst>
          </p:cNvPr>
          <p:cNvSpPr txBox="1"/>
          <p:nvPr/>
        </p:nvSpPr>
        <p:spPr>
          <a:xfrm>
            <a:off x="517610" y="3298207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Nehalem</a:t>
            </a:r>
          </a:p>
        </p:txBody>
      </p:sp>
    </p:spTree>
    <p:extLst>
      <p:ext uri="{BB962C8B-B14F-4D97-AF65-F5344CB8AC3E}">
        <p14:creationId xmlns:p14="http://schemas.microsoft.com/office/powerpoint/2010/main" val="37715578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 (Cont.)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553200" y="434340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Intel Sandy Bridge</a:t>
            </a:r>
          </a:p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Processor Die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30287"/>
            <a:ext cx="5575300" cy="55594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0100" y="5105400"/>
            <a:ext cx="296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L1: 32KB Instruction + 32KB Data</a:t>
            </a:r>
          </a:p>
          <a:p>
            <a:r>
              <a:rPr lang="en-US" sz="1600" dirty="0">
                <a:latin typeface="Calibri" pitchFamily="34" charset="0"/>
              </a:rPr>
              <a:t>L2: 256KB</a:t>
            </a:r>
          </a:p>
          <a:p>
            <a:r>
              <a:rPr lang="en-US" sz="1600" dirty="0">
                <a:latin typeface="Calibri" pitchFamily="34" charset="0"/>
              </a:rPr>
              <a:t>L3: 3–20MB</a:t>
            </a:r>
          </a:p>
        </p:txBody>
      </p:sp>
    </p:spTree>
    <p:extLst>
      <p:ext uri="{BB962C8B-B14F-4D97-AF65-F5344CB8AC3E}">
        <p14:creationId xmlns:p14="http://schemas.microsoft.com/office/powerpoint/2010/main" val="196004286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Cache Performance Metrics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594725" cy="49720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Miss Rate</a:t>
            </a:r>
          </a:p>
          <a:p>
            <a:pPr lvl="1"/>
            <a:r>
              <a:rPr lang="en-GB" dirty="0"/>
              <a:t>Fraction of memory references not found in cache (misses / accesses)</a:t>
            </a:r>
            <a:br>
              <a:rPr lang="en-GB" dirty="0"/>
            </a:br>
            <a:r>
              <a:rPr lang="en-GB" dirty="0"/>
              <a:t>= 1 – hit rate</a:t>
            </a:r>
          </a:p>
          <a:p>
            <a:pPr lvl="1"/>
            <a:r>
              <a:rPr lang="en-GB" dirty="0"/>
              <a:t>Typical numbers (in percentages):</a:t>
            </a:r>
          </a:p>
          <a:p>
            <a:pPr lvl="2"/>
            <a:r>
              <a:rPr lang="en-GB" dirty="0"/>
              <a:t>3-10% for L1</a:t>
            </a:r>
          </a:p>
          <a:p>
            <a:pPr lvl="2"/>
            <a:r>
              <a:rPr lang="en-GB" dirty="0"/>
              <a:t>can be quite small (e.g., &lt; 1%) for L2, depending on size, etc.</a:t>
            </a:r>
          </a:p>
          <a:p>
            <a:r>
              <a:rPr lang="en-GB" dirty="0"/>
              <a:t>Hit Time</a:t>
            </a:r>
          </a:p>
          <a:p>
            <a:pPr lvl="1"/>
            <a:r>
              <a:rPr lang="en-GB" dirty="0"/>
              <a:t>Time to deliver a line in the cache to the processor</a:t>
            </a:r>
          </a:p>
          <a:p>
            <a:pPr lvl="2"/>
            <a:r>
              <a:rPr lang="en-GB" dirty="0"/>
              <a:t>includes time to determine whether the line is in the cache</a:t>
            </a:r>
          </a:p>
          <a:p>
            <a:pPr lvl="1"/>
            <a:r>
              <a:rPr lang="en-GB" dirty="0"/>
              <a:t>Typical numbers:</a:t>
            </a:r>
          </a:p>
          <a:p>
            <a:pPr lvl="2"/>
            <a:r>
              <a:rPr lang="en-GB" dirty="0"/>
              <a:t>4 clock cycle for L1</a:t>
            </a:r>
          </a:p>
          <a:p>
            <a:pPr lvl="2"/>
            <a:r>
              <a:rPr lang="en-GB" dirty="0"/>
              <a:t>10 clock cycles for L2</a:t>
            </a:r>
          </a:p>
          <a:p>
            <a:r>
              <a:rPr lang="en-GB" dirty="0"/>
              <a:t>Miss Penalty</a:t>
            </a:r>
          </a:p>
          <a:p>
            <a:pPr lvl="1"/>
            <a:r>
              <a:rPr lang="en-GB" dirty="0"/>
              <a:t>Additional time required because of a miss</a:t>
            </a:r>
          </a:p>
          <a:p>
            <a:pPr lvl="2"/>
            <a:r>
              <a:rPr lang="en-GB" dirty="0"/>
              <a:t>typically 50-200 cycles for main memory (Trend: increasing!)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424D28-FCAF-4192-9A6E-FDB814F5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32862"/>
            <a:ext cx="2743200" cy="1756160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Cache Performance Metrics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594725" cy="4972050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/>
              <a:t>Capacity</a:t>
            </a:r>
          </a:p>
          <a:p>
            <a:pPr marL="457200" lvl="1" indent="0">
              <a:buNone/>
            </a:pPr>
            <a:r>
              <a:rPr lang="en-US" sz="2800" dirty="0"/>
              <a:t>+ Decreases capacity misses</a:t>
            </a:r>
          </a:p>
          <a:p>
            <a:pPr marL="457200" lvl="1" indent="0">
              <a:buNone/>
            </a:pPr>
            <a:r>
              <a:rPr lang="en-US" sz="2800" dirty="0"/>
              <a:t>– Increases latency </a:t>
            </a:r>
            <a:r>
              <a:rPr lang="en-US" altLang="zh-CN" sz="2800" dirty="0"/>
              <a:t>of </a:t>
            </a:r>
            <a:r>
              <a:rPr lang="en-US" sz="2800" dirty="0"/>
              <a:t>hit</a:t>
            </a:r>
            <a:r>
              <a:rPr lang="en-GB" sz="2800" dirty="0"/>
              <a:t>.</a:t>
            </a:r>
          </a:p>
          <a:p>
            <a:r>
              <a:rPr lang="en-US" altLang="zh-CN" sz="3200" dirty="0"/>
              <a:t>Block size</a:t>
            </a:r>
            <a:endParaRPr lang="en-GB" sz="3200" dirty="0"/>
          </a:p>
          <a:p>
            <a:pPr marL="457200" lvl="1" indent="0">
              <a:buNone/>
            </a:pPr>
            <a:r>
              <a:rPr lang="en-US" altLang="zh-CN" sz="2800" dirty="0"/>
              <a:t>– Increases conflict misses (fewer lines) </a:t>
            </a:r>
          </a:p>
          <a:p>
            <a:pPr marL="457200" lvl="1" indent="0">
              <a:buNone/>
            </a:pPr>
            <a:r>
              <a:rPr lang="en-US" altLang="zh-CN" sz="2800" dirty="0"/>
              <a:t>+ Decreases compulsory misses (spatial prefetching) </a:t>
            </a:r>
          </a:p>
          <a:p>
            <a:pPr marL="457200" lvl="1" indent="0">
              <a:buNone/>
            </a:pPr>
            <a:r>
              <a:rPr lang="en-US" altLang="zh-CN" sz="2800" dirty="0"/>
              <a:t>• No effect on latency of hit </a:t>
            </a:r>
          </a:p>
          <a:p>
            <a:pPr lvl="1">
              <a:buFontTx/>
              <a:buChar char="-"/>
            </a:pPr>
            <a:r>
              <a:rPr lang="en-US" altLang="zh-CN" sz="2800" dirty="0"/>
              <a:t>May increase latency of miss</a:t>
            </a:r>
            <a:endParaRPr lang="en-GB" altLang="zh-CN" sz="2800" dirty="0"/>
          </a:p>
          <a:p>
            <a:r>
              <a:rPr lang="en-US" altLang="zh-CN" sz="3200" dirty="0"/>
              <a:t>Associativity</a:t>
            </a:r>
            <a:endParaRPr lang="en-GB" altLang="zh-CN" sz="3200" dirty="0"/>
          </a:p>
          <a:p>
            <a:pPr marL="457200" lvl="1" indent="0">
              <a:buNone/>
            </a:pPr>
            <a:r>
              <a:rPr lang="en-US" altLang="zh-CN" sz="2800" dirty="0"/>
              <a:t>+ Decreases conflict misses</a:t>
            </a:r>
          </a:p>
          <a:p>
            <a:pPr marL="457200" lvl="1" indent="0">
              <a:buNone/>
            </a:pPr>
            <a:r>
              <a:rPr lang="en-US" altLang="zh-CN" sz="2800" dirty="0"/>
              <a:t>– Increases latency of hit/miss</a:t>
            </a:r>
            <a:endParaRPr lang="en-GB" altLang="zh-CN" sz="2800" dirty="0"/>
          </a:p>
          <a:p>
            <a:pPr marL="457200" lvl="1" indent="0">
              <a:buNone/>
            </a:pPr>
            <a:endParaRPr lang="en-US" altLang="zh-CN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983442-11CE-43FC-85A3-45256F3F8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512" y="3787989"/>
            <a:ext cx="1981200" cy="15929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96BD9B-4A4E-411B-A36C-A894733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587" y="1644520"/>
            <a:ext cx="2517013" cy="159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178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b"/>
          <a:lstStyle/>
          <a:p>
            <a:pPr eaLnBrk="1" hangingPunct="1"/>
            <a:r>
              <a:rPr lang="en-US" dirty="0"/>
              <a:t>Let’s think about those numbers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/>
        <p:txBody>
          <a:bodyPr lIns="90488" tIns="44450" rIns="90488" bIns="44450"/>
          <a:lstStyle/>
          <a:p>
            <a:pPr>
              <a:defRPr/>
            </a:pPr>
            <a:r>
              <a:rPr lang="en-US" dirty="0"/>
              <a:t>Huge difference between a hit and a miss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Could be 100x, if just L1 and main memory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Would you believe 99% hits is twice as good as 97%?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Consider: </a:t>
            </a:r>
            <a:br>
              <a:rPr lang="en-US" sz="1800" dirty="0"/>
            </a:br>
            <a:r>
              <a:rPr lang="en-US" sz="1800" dirty="0"/>
              <a:t>cache hit time of 1 cycle</a:t>
            </a:r>
            <a:br>
              <a:rPr lang="en-US" sz="1800" dirty="0"/>
            </a:br>
            <a:r>
              <a:rPr lang="en-US" sz="1800" dirty="0"/>
              <a:t>miss penalty of 100 cycles</a:t>
            </a:r>
          </a:p>
          <a:p>
            <a:pPr lvl="1">
              <a:defRPr/>
            </a:pPr>
            <a:endParaRPr lang="en-US" sz="1800" dirty="0"/>
          </a:p>
          <a:p>
            <a:pPr lvl="1">
              <a:defRPr/>
            </a:pPr>
            <a:r>
              <a:rPr lang="en-US" sz="1800" dirty="0"/>
              <a:t>Average access time: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97% hits:  1 cycle + 0.03 * 100 cycles =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4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99% hits:  1 cycle + 0.01 * 100 cycles = </a:t>
            </a:r>
            <a:r>
              <a:rPr lang="en-US" sz="1800" b="1" dirty="0">
                <a:solidFill>
                  <a:srgbClr val="C00000"/>
                </a:solidFill>
              </a:rPr>
              <a:t>2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sz="1600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This is why “miss rate” is used instead of “hit rate”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Cache Friendly Code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289925" cy="4972050"/>
          </a:xfrm>
        </p:spPr>
        <p:txBody>
          <a:bodyPr/>
          <a:lstStyle/>
          <a:p>
            <a:r>
              <a:rPr lang="en-US" dirty="0"/>
              <a:t>Make the common case go fast</a:t>
            </a:r>
          </a:p>
          <a:p>
            <a:pPr lvl="1"/>
            <a:r>
              <a:rPr lang="en-US" dirty="0"/>
              <a:t>Focus on the inner loops of the core functions</a:t>
            </a:r>
          </a:p>
          <a:p>
            <a:pPr lvl="1"/>
            <a:endParaRPr lang="en-US" dirty="0"/>
          </a:p>
          <a:p>
            <a:r>
              <a:rPr lang="en-US" dirty="0"/>
              <a:t>Minimize the misses in the inner loops</a:t>
            </a:r>
          </a:p>
          <a:p>
            <a:pPr lvl="1"/>
            <a:r>
              <a:rPr lang="en-US" dirty="0"/>
              <a:t>Repeated references to variables are good (</a:t>
            </a:r>
            <a:r>
              <a:rPr lang="en-US" dirty="0">
                <a:solidFill>
                  <a:srgbClr val="FF0000"/>
                </a:solidFill>
              </a:rPr>
              <a:t>temporal locality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Stride-1 reference patterns are good (</a:t>
            </a:r>
            <a:r>
              <a:rPr lang="en-US" dirty="0">
                <a:solidFill>
                  <a:srgbClr val="FF0000"/>
                </a:solidFill>
              </a:rPr>
              <a:t>spatial locality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876" y="4800600"/>
            <a:ext cx="8518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Key idea: Our qualitative notion of locality is quantified through our understanding of cache memories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Cache organization and operation</a:t>
            </a:r>
          </a:p>
          <a:p>
            <a:r>
              <a:rPr lang="en-US" dirty="0"/>
              <a:t>Performance impact of caches</a:t>
            </a:r>
          </a:p>
          <a:p>
            <a:pPr lvl="1"/>
            <a:r>
              <a:rPr lang="en-US" dirty="0"/>
              <a:t>The memory mountain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2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Memory Mountain</a:t>
            </a:r>
          </a:p>
        </p:txBody>
      </p:sp>
      <p:sp>
        <p:nvSpPr>
          <p:cNvPr id="16179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Read throughput </a:t>
            </a:r>
            <a:r>
              <a:rPr lang="en-US" dirty="0"/>
              <a:t>(read bandwidth)</a:t>
            </a:r>
          </a:p>
          <a:p>
            <a:pPr lvl="1"/>
            <a:r>
              <a:rPr lang="en-US" dirty="0"/>
              <a:t>Number of bytes read from memory per second (MB/</a:t>
            </a:r>
            <a:r>
              <a:rPr lang="en-US" dirty="0" err="1"/>
              <a:t>s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Memory mountain: </a:t>
            </a:r>
            <a:r>
              <a:rPr lang="en-US" dirty="0"/>
              <a:t>Measured read throughput as a function of spatial and temporal locality.</a:t>
            </a:r>
          </a:p>
          <a:p>
            <a:pPr lvl="1"/>
            <a:r>
              <a:rPr lang="en-US" dirty="0"/>
              <a:t>Compact way to characterize memory system performance.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66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7592093" cy="762000"/>
          </a:xfrm>
        </p:spPr>
        <p:txBody>
          <a:bodyPr/>
          <a:lstStyle/>
          <a:p>
            <a:r>
              <a:rPr lang="en-US" dirty="0"/>
              <a:t>Memory Mountain Test Function</a:t>
            </a:r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76200" y="918656"/>
            <a:ext cx="6318391" cy="5863144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2D961E"/>
                </a:solidFill>
                <a:latin typeface="Menlo-Regular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data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[MAXELEMS];  </a:t>
            </a:r>
            <a:r>
              <a:rPr lang="en-US" sz="1500" dirty="0">
                <a:solidFill>
                  <a:srgbClr val="CB2418"/>
                </a:solidFill>
                <a:latin typeface="Menlo-Regular"/>
              </a:rPr>
              <a:t>/* Global array to traverse */</a:t>
            </a:r>
          </a:p>
          <a:p>
            <a:endParaRPr lang="en-US" sz="1500" dirty="0">
              <a:solidFill>
                <a:srgbClr val="9D0003"/>
              </a:solidFill>
              <a:latin typeface="Menlo-Regular"/>
            </a:endParaRPr>
          </a:p>
          <a:p>
            <a:r>
              <a:rPr lang="en-US" sz="1500" dirty="0">
                <a:solidFill>
                  <a:srgbClr val="9D0003"/>
                </a:solidFill>
                <a:latin typeface="Menlo-Regular"/>
              </a:rPr>
              <a:t>/* test - Iterate over first "</a:t>
            </a:r>
            <a:r>
              <a:rPr lang="en-US" sz="1500" dirty="0" err="1">
                <a:solidFill>
                  <a:srgbClr val="9D0003"/>
                </a:solidFill>
                <a:latin typeface="Menlo-Regular"/>
              </a:rPr>
              <a:t>elems</a:t>
            </a:r>
            <a:r>
              <a:rPr lang="en-US" sz="1500" dirty="0">
                <a:solidFill>
                  <a:srgbClr val="9D0003"/>
                </a:solidFill>
                <a:latin typeface="Menlo-Regular"/>
              </a:rPr>
              <a:t>" elements of</a:t>
            </a:r>
            <a:endParaRPr lang="en-US" sz="15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500" dirty="0">
                <a:solidFill>
                  <a:srgbClr val="9D0003"/>
                </a:solidFill>
                <a:latin typeface="Menlo-Regular"/>
              </a:rPr>
              <a:t> *        array “data” with stride of "stride", using </a:t>
            </a:r>
          </a:p>
          <a:p>
            <a:r>
              <a:rPr lang="en-US" sz="1500" dirty="0">
                <a:solidFill>
                  <a:srgbClr val="9D0003"/>
                </a:solidFill>
                <a:latin typeface="Menlo-Regular"/>
              </a:rPr>
              <a:t> *        using 4x4 loop unrolling.                                                            </a:t>
            </a:r>
            <a:endParaRPr lang="en-US" sz="15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500" dirty="0">
                <a:solidFill>
                  <a:srgbClr val="9D0003"/>
                </a:solidFill>
                <a:latin typeface="Menlo-Regular"/>
              </a:rPr>
              <a:t> */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</a:t>
            </a:r>
          </a:p>
          <a:p>
            <a:r>
              <a:rPr lang="en-US" sz="1500" dirty="0" err="1">
                <a:solidFill>
                  <a:srgbClr val="2D961E"/>
                </a:solidFill>
                <a:latin typeface="Menlo-Regular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500" dirty="0">
                <a:solidFill>
                  <a:srgbClr val="4A00FF"/>
                </a:solidFill>
                <a:latin typeface="Menlo-Regular"/>
              </a:rPr>
              <a:t>test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sz="1500" dirty="0" err="1">
                <a:solidFill>
                  <a:srgbClr val="2D961E"/>
                </a:solidFill>
                <a:latin typeface="Menlo-Regular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Menlo-Regular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sz="1500" dirty="0" err="1">
                <a:solidFill>
                  <a:srgbClr val="2D961E"/>
                </a:solidFill>
                <a:latin typeface="Menlo-Regular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stride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) {</a:t>
            </a:r>
          </a:p>
          <a:p>
            <a:r>
              <a:rPr lang="en-US" sz="15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Menlo-Regular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Menlo-Regular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sx2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=stride*2,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sx3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=stride*3,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sx4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=stride*4;</a:t>
            </a:r>
          </a:p>
          <a:p>
            <a:r>
              <a:rPr lang="en-US" sz="15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Menlo-Regular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acc0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acc1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acc2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acc3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= 0;</a:t>
            </a:r>
          </a:p>
          <a:p>
            <a:r>
              <a:rPr lang="en-US" sz="15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Menlo-Regular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length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Menlo-Regular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Menlo-Regular"/>
              </a:rPr>
              <a:t>limit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= length - sx4;</a:t>
            </a:r>
          </a:p>
          <a:p>
            <a:endParaRPr lang="en-US" sz="15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5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500" dirty="0">
                <a:solidFill>
                  <a:srgbClr val="CB2418"/>
                </a:solidFill>
                <a:latin typeface="Menlo-Regular"/>
              </a:rPr>
              <a:t>/* Combine 4 elements at a time */</a:t>
            </a:r>
            <a:endParaRPr lang="en-US" sz="15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5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Menlo-Regular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Menlo-Regular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= 0; </a:t>
            </a:r>
            <a:r>
              <a:rPr lang="en-US" sz="1500" dirty="0" err="1">
                <a:solidFill>
                  <a:srgbClr val="000000"/>
                </a:solidFill>
                <a:latin typeface="Menlo-Regular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&lt; limit; </a:t>
            </a:r>
            <a:r>
              <a:rPr lang="en-US" sz="1500" dirty="0" err="1">
                <a:solidFill>
                  <a:srgbClr val="000000"/>
                </a:solidFill>
                <a:latin typeface="Menlo-Regular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+= sx4) {</a:t>
            </a:r>
          </a:p>
          <a:p>
            <a:r>
              <a:rPr lang="it-IT" sz="1500" dirty="0">
                <a:solidFill>
                  <a:srgbClr val="000000"/>
                </a:solidFill>
                <a:latin typeface="Menlo-Regular"/>
              </a:rPr>
              <a:t>        acc0 = acc0 + data[i];</a:t>
            </a:r>
          </a:p>
          <a:p>
            <a:r>
              <a:rPr lang="sv-SE" sz="1500" dirty="0">
                <a:solidFill>
                  <a:srgbClr val="000000"/>
                </a:solidFill>
                <a:latin typeface="Menlo-Regular"/>
              </a:rPr>
              <a:t>        acc1 = acc1 + data[</a:t>
            </a:r>
            <a:r>
              <a:rPr lang="sv-SE" sz="1500" dirty="0" err="1">
                <a:solidFill>
                  <a:srgbClr val="000000"/>
                </a:solidFill>
                <a:latin typeface="Menlo-Regular"/>
              </a:rPr>
              <a:t>i+stride</a:t>
            </a:r>
            <a:r>
              <a:rPr lang="sv-SE" sz="15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r>
              <a:rPr lang="it-IT" sz="1500" dirty="0">
                <a:solidFill>
                  <a:srgbClr val="000000"/>
                </a:solidFill>
                <a:latin typeface="Menlo-Regular"/>
              </a:rPr>
              <a:t>        acc2 = acc2 + data[i+sx2];</a:t>
            </a:r>
          </a:p>
          <a:p>
            <a:r>
              <a:rPr lang="it-IT" sz="1500" dirty="0">
                <a:solidFill>
                  <a:srgbClr val="000000"/>
                </a:solidFill>
                <a:latin typeface="Menlo-Regular"/>
              </a:rPr>
              <a:t>        acc3 = acc3 + data[i+sx3];</a:t>
            </a:r>
          </a:p>
          <a:p>
            <a:r>
              <a:rPr lang="it-IT" sz="1500" dirty="0">
                <a:solidFill>
                  <a:srgbClr val="000000"/>
                </a:solidFill>
                <a:latin typeface="Menlo-Regular"/>
              </a:rPr>
              <a:t>    }</a:t>
            </a:r>
          </a:p>
          <a:p>
            <a:endParaRPr lang="it-IT" sz="1500" dirty="0">
              <a:solidFill>
                <a:srgbClr val="000000"/>
              </a:solidFill>
              <a:latin typeface="Menlo-Regular"/>
            </a:endParaRPr>
          </a:p>
          <a:p>
            <a:r>
              <a:rPr lang="it-IT" sz="15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it-IT" sz="1500" dirty="0">
                <a:solidFill>
                  <a:srgbClr val="CB2418"/>
                </a:solidFill>
                <a:latin typeface="Menlo-Regular"/>
              </a:rPr>
              <a:t>/* </a:t>
            </a:r>
            <a:r>
              <a:rPr lang="it-IT" sz="1500" dirty="0" err="1">
                <a:solidFill>
                  <a:srgbClr val="CB2418"/>
                </a:solidFill>
                <a:latin typeface="Menlo-Regular"/>
              </a:rPr>
              <a:t>Finish</a:t>
            </a:r>
            <a:r>
              <a:rPr lang="it-IT" sz="1500" dirty="0">
                <a:solidFill>
                  <a:srgbClr val="CB2418"/>
                </a:solidFill>
                <a:latin typeface="Menlo-Regular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Menlo-Regular"/>
              </a:rPr>
              <a:t>any</a:t>
            </a:r>
            <a:r>
              <a:rPr lang="it-IT" sz="1500" dirty="0">
                <a:solidFill>
                  <a:srgbClr val="CB2418"/>
                </a:solidFill>
                <a:latin typeface="Menlo-Regular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Menlo-Regular"/>
              </a:rPr>
              <a:t>remaining</a:t>
            </a:r>
            <a:r>
              <a:rPr lang="it-IT" sz="1500" dirty="0">
                <a:solidFill>
                  <a:srgbClr val="CB2418"/>
                </a:solidFill>
                <a:latin typeface="Menlo-Regular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Menlo-Regular"/>
              </a:rPr>
              <a:t>elements</a:t>
            </a:r>
            <a:r>
              <a:rPr lang="it-IT" sz="1500" dirty="0">
                <a:solidFill>
                  <a:srgbClr val="CB2418"/>
                </a:solidFill>
                <a:latin typeface="Menlo-Regular"/>
              </a:rPr>
              <a:t> */</a:t>
            </a:r>
            <a:endParaRPr lang="it-IT" sz="15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15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Menlo-Regular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(; </a:t>
            </a:r>
            <a:r>
              <a:rPr lang="en-US" sz="1500" dirty="0" err="1">
                <a:solidFill>
                  <a:srgbClr val="000000"/>
                </a:solidFill>
                <a:latin typeface="Menlo-Regular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&lt; length; </a:t>
            </a:r>
            <a:r>
              <a:rPr lang="en-US" sz="1500" dirty="0" err="1">
                <a:solidFill>
                  <a:srgbClr val="000000"/>
                </a:solidFill>
                <a:latin typeface="Menlo-Regular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++) {</a:t>
            </a:r>
          </a:p>
          <a:p>
            <a:r>
              <a:rPr lang="it-IT" sz="1500" dirty="0">
                <a:solidFill>
                  <a:srgbClr val="000000"/>
                </a:solidFill>
                <a:latin typeface="Menlo-Regular"/>
              </a:rPr>
              <a:t>        acc0 = acc0 + data[i];</a:t>
            </a:r>
          </a:p>
          <a:p>
            <a:r>
              <a:rPr lang="it-IT" sz="1500" dirty="0">
                <a:solidFill>
                  <a:srgbClr val="000000"/>
                </a:solidFill>
                <a:latin typeface="Menlo-Regular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Menlo-Regular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Menlo-Regular"/>
              </a:rPr>
              <a:t> ((acc0 + acc1) + (acc2 + acc3));</a:t>
            </a:r>
          </a:p>
          <a:p>
            <a:r>
              <a:rPr lang="en-US" sz="1500" dirty="0">
                <a:solidFill>
                  <a:srgbClr val="000000"/>
                </a:solidFill>
                <a:latin typeface="Menlo-Regula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1" y="1447800"/>
            <a:ext cx="2514600" cy="23622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1" y="1447800"/>
            <a:ext cx="2590800" cy="39624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sz="1800" dirty="0">
                <a:latin typeface="Calibri" pitchFamily="34" charset="0"/>
              </a:rPr>
              <a:t>Call </a:t>
            </a:r>
            <a:r>
              <a:rPr lang="en-US" sz="1800" dirty="0">
                <a:latin typeface="Courier New"/>
                <a:cs typeface="Courier New"/>
              </a:rPr>
              <a:t>test()</a:t>
            </a:r>
            <a:r>
              <a:rPr lang="en-US" sz="1800" dirty="0">
                <a:latin typeface="Calibri" pitchFamily="34" charset="0"/>
              </a:rPr>
              <a:t> with many combinations of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itchFamily="34" charset="0"/>
              </a:rPr>
              <a:t> </a:t>
            </a:r>
          </a:p>
          <a:p>
            <a:r>
              <a:rPr lang="en-US" sz="1800" dirty="0">
                <a:latin typeface="Calibri" pitchFamily="34" charset="0"/>
              </a:rPr>
              <a:t>and </a:t>
            </a:r>
            <a:r>
              <a:rPr lang="en-US" sz="1800" dirty="0">
                <a:latin typeface="Courier New"/>
                <a:cs typeface="Courier New"/>
              </a:rPr>
              <a:t>stride.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ourier New"/>
                <a:cs typeface="Courier New"/>
              </a:rPr>
              <a:t>For each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ourier New"/>
                <a:cs typeface="Courier New"/>
              </a:rPr>
              <a:t> and stride: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ourier New"/>
                <a:cs typeface="Courier New"/>
              </a:rPr>
              <a:t>1. Call test() once to warm up the caches.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ourier New"/>
                <a:cs typeface="Courier New"/>
              </a:rPr>
              <a:t>2. Call test() again and measure the read throughput(MB/s)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581400" y="6477000"/>
            <a:ext cx="2868080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54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aphicFrame>
        <p:nvGraphicFramePr>
          <p:cNvPr id="52" name="Chart 5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46529220"/>
              </p:ext>
            </p:extLst>
          </p:nvPr>
        </p:nvGraphicFramePr>
        <p:xfrm>
          <a:off x="285750" y="876300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086600" y="304800"/>
            <a:ext cx="176262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Core i7 </a:t>
            </a:r>
            <a:r>
              <a:rPr lang="en-US" sz="1800" dirty="0" err="1"/>
              <a:t>Haswell</a:t>
            </a:r>
            <a:endParaRPr lang="en-US" sz="1800" dirty="0"/>
          </a:p>
          <a:p>
            <a:pPr algn="l"/>
            <a:r>
              <a:rPr lang="en-US" sz="1800" dirty="0"/>
              <a:t>2.1 GHz</a:t>
            </a:r>
          </a:p>
          <a:p>
            <a:pPr algn="l"/>
            <a:r>
              <a:rPr lang="en-US" sz="1800" dirty="0"/>
              <a:t>32 KB L1 d-cache</a:t>
            </a:r>
          </a:p>
          <a:p>
            <a:pPr algn="l"/>
            <a:r>
              <a:rPr lang="en-US" sz="1800" dirty="0"/>
              <a:t>256 KB L2 cache</a:t>
            </a:r>
          </a:p>
          <a:p>
            <a:pPr algn="l"/>
            <a:r>
              <a:rPr lang="en-US" sz="1800" dirty="0"/>
              <a:t>8 MB L3 cache</a:t>
            </a:r>
          </a:p>
          <a:p>
            <a:pPr algn="l"/>
            <a:r>
              <a:rPr lang="en-US" sz="1800" dirty="0"/>
              <a:t>64 B block size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2400" y="2876551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FF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FF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3873193" y="2241606"/>
            <a:ext cx="4661207" cy="3471458"/>
            <a:chOff x="3873193" y="2241606"/>
            <a:chExt cx="4661207" cy="3471458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FF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FF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57287" y="2241606"/>
              <a:ext cx="412893" cy="33855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873193" y="5374510"/>
              <a:ext cx="640620" cy="33855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Helvetica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51902" y="3714750"/>
              <a:ext cx="415498" cy="33855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48200" y="4522295"/>
              <a:ext cx="412893" cy="33855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70180" y="2410883"/>
              <a:ext cx="793388" cy="1411589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67400" y="3822472"/>
              <a:ext cx="1296168" cy="61555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61093" y="3822472"/>
              <a:ext cx="2102475" cy="86910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513813" y="3822472"/>
              <a:ext cx="2649755" cy="1721315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57498" y="1371600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FF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12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5862638" cy="573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Recall: Modern CPU Design</a:t>
            </a:r>
          </a:p>
        </p:txBody>
      </p:sp>
      <p:sp>
        <p:nvSpPr>
          <p:cNvPr id="421891" name="Rectangle 3"/>
          <p:cNvSpPr>
            <a:spLocks noChangeArrowheads="1"/>
          </p:cNvSpPr>
          <p:nvPr/>
        </p:nvSpPr>
        <p:spPr bwMode="auto">
          <a:xfrm>
            <a:off x="1542040" y="3505200"/>
            <a:ext cx="6510337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Execution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057400" y="3900160"/>
            <a:ext cx="5706052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Functional</a:t>
            </a:r>
          </a:p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Units</a:t>
            </a: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1542040" y="1219200"/>
            <a:ext cx="6510337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Instruction Control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22167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Branch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375977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32890" y="4038600"/>
            <a:ext cx="674687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3028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Load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074352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Store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460115" y="1676400"/>
            <a:ext cx="1303337" cy="11430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5302827" y="5562600"/>
            <a:ext cx="1447800" cy="609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Data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4242377" y="16764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Fetch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Control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242377" y="22860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Decode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399665" y="194813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5399665" y="256288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4820227" y="28194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2" name="Freeform 18"/>
          <p:cNvSpPr>
            <a:spLocks/>
          </p:cNvSpPr>
          <p:nvPr/>
        </p:nvSpPr>
        <p:spPr bwMode="auto">
          <a:xfrm flipH="1">
            <a:off x="2313565" y="1752600"/>
            <a:ext cx="1928812" cy="22860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rot="5400000">
            <a:off x="496310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rot="16200000" flipV="1">
            <a:off x="5253615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rot="5400000">
            <a:off x="5734627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rot="5400000">
            <a:off x="602355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5514320" y="1673423"/>
            <a:ext cx="782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Address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5410200" y="2286000"/>
            <a:ext cx="1069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Instructions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4800600" y="2816423"/>
            <a:ext cx="10109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Operations</a:t>
            </a: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2286000" y="3166080"/>
            <a:ext cx="1291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Prediction OK?</a:t>
            </a:r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6515677" y="5240179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5735940" y="5257800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5084584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5853440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2543175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408781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485775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>
            <a:off x="563086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64008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2543175" y="3810000"/>
            <a:ext cx="3857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2989840" y="4038600"/>
            <a:ext cx="673100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33147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1735715" y="4876800"/>
            <a:ext cx="521469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507240" y="4495800"/>
            <a:ext cx="3857625" cy="381000"/>
            <a:chOff x="768" y="2016"/>
            <a:chExt cx="1920" cy="144"/>
          </a:xfrm>
        </p:grpSpPr>
        <p:sp>
          <p:nvSpPr>
            <p:cNvPr id="11313" name="Line 41"/>
            <p:cNvSpPr>
              <a:spLocks noChangeShapeType="1"/>
            </p:cNvSpPr>
            <p:nvPr/>
          </p:nvSpPr>
          <p:spPr bwMode="auto">
            <a:xfrm>
              <a:off x="76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4" name="Line 42"/>
            <p:cNvSpPr>
              <a:spLocks noChangeShapeType="1"/>
            </p:cNvSpPr>
            <p:nvPr/>
          </p:nvSpPr>
          <p:spPr bwMode="auto">
            <a:xfrm>
              <a:off x="1536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5" name="Line 43"/>
            <p:cNvSpPr>
              <a:spLocks noChangeShapeType="1"/>
            </p:cNvSpPr>
            <p:nvPr/>
          </p:nvSpPr>
          <p:spPr bwMode="auto">
            <a:xfrm>
              <a:off x="1920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6" name="Line 44"/>
            <p:cNvSpPr>
              <a:spLocks noChangeShapeType="1"/>
            </p:cNvSpPr>
            <p:nvPr/>
          </p:nvSpPr>
          <p:spPr bwMode="auto">
            <a:xfrm>
              <a:off x="2304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7" name="Line 45"/>
            <p:cNvSpPr>
              <a:spLocks noChangeShapeType="1"/>
            </p:cNvSpPr>
            <p:nvPr/>
          </p:nvSpPr>
          <p:spPr bwMode="auto">
            <a:xfrm>
              <a:off x="268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8" name="Line 46"/>
            <p:cNvSpPr>
              <a:spLocks noChangeShapeType="1"/>
            </p:cNvSpPr>
            <p:nvPr/>
          </p:nvSpPr>
          <p:spPr bwMode="auto">
            <a:xfrm>
              <a:off x="1152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305" name="Rectangle 47"/>
          <p:cNvSpPr>
            <a:spLocks noChangeArrowheads="1"/>
          </p:cNvSpPr>
          <p:nvPr/>
        </p:nvSpPr>
        <p:spPr bwMode="auto">
          <a:xfrm>
            <a:off x="2796165" y="4829175"/>
            <a:ext cx="15149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 Results</a:t>
            </a:r>
          </a:p>
        </p:txBody>
      </p:sp>
      <p:sp>
        <p:nvSpPr>
          <p:cNvPr id="11306" name="Rectangle 48"/>
          <p:cNvSpPr>
            <a:spLocks noChangeArrowheads="1"/>
          </p:cNvSpPr>
          <p:nvPr/>
        </p:nvSpPr>
        <p:spPr bwMode="auto">
          <a:xfrm>
            <a:off x="2796165" y="1828800"/>
            <a:ext cx="1157287" cy="990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Retirement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Unit</a:t>
            </a:r>
          </a:p>
        </p:txBody>
      </p:sp>
      <p:sp>
        <p:nvSpPr>
          <p:cNvPr id="11307" name="Rectangle 49"/>
          <p:cNvSpPr>
            <a:spLocks noChangeArrowheads="1"/>
          </p:cNvSpPr>
          <p:nvPr/>
        </p:nvSpPr>
        <p:spPr bwMode="auto">
          <a:xfrm>
            <a:off x="2989840" y="2286000"/>
            <a:ext cx="769937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Register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File</a:t>
            </a:r>
          </a:p>
        </p:txBody>
      </p:sp>
      <p:sp>
        <p:nvSpPr>
          <p:cNvPr id="11308" name="Line 50"/>
          <p:cNvSpPr>
            <a:spLocks noChangeShapeType="1"/>
          </p:cNvSpPr>
          <p:nvPr/>
        </p:nvSpPr>
        <p:spPr bwMode="auto">
          <a:xfrm>
            <a:off x="2313565" y="22098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9" name="Freeform 51"/>
          <p:cNvSpPr>
            <a:spLocks/>
          </p:cNvSpPr>
          <p:nvPr/>
        </p:nvSpPr>
        <p:spPr bwMode="auto">
          <a:xfrm flipH="1">
            <a:off x="1904999" y="2667000"/>
            <a:ext cx="891166" cy="22098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0" name="Text Box 52"/>
          <p:cNvSpPr txBox="1">
            <a:spLocks noChangeArrowheads="1"/>
          </p:cNvSpPr>
          <p:nvPr/>
        </p:nvSpPr>
        <p:spPr bwMode="auto">
          <a:xfrm>
            <a:off x="457200" y="3159100"/>
            <a:ext cx="14452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Register Updates</a:t>
            </a:r>
          </a:p>
        </p:txBody>
      </p:sp>
      <p:sp>
        <p:nvSpPr>
          <p:cNvPr id="11311" name="Line 53"/>
          <p:cNvSpPr>
            <a:spLocks noChangeShapeType="1"/>
          </p:cNvSpPr>
          <p:nvPr/>
        </p:nvSpPr>
        <p:spPr bwMode="auto">
          <a:xfrm>
            <a:off x="3759777" y="25146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2" name="Freeform 54"/>
          <p:cNvSpPr>
            <a:spLocks/>
          </p:cNvSpPr>
          <p:nvPr/>
        </p:nvSpPr>
        <p:spPr bwMode="auto">
          <a:xfrm>
            <a:off x="3856615" y="2819400"/>
            <a:ext cx="963612" cy="228600"/>
          </a:xfrm>
          <a:custGeom>
            <a:avLst/>
            <a:gdLst>
              <a:gd name="T0" fmla="*/ 480 w 480"/>
              <a:gd name="T1" fmla="*/ 144 h 144"/>
              <a:gd name="T2" fmla="*/ 0 w 480"/>
              <a:gd name="T3" fmla="*/ 144 h 144"/>
              <a:gd name="T4" fmla="*/ 0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480" y="144"/>
                </a:moveTo>
                <a:lnTo>
                  <a:pt x="0" y="14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44401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 noGrp="1"/>
          </p:cNvGraphicFramePr>
          <p:nvPr/>
        </p:nvGraphicFramePr>
        <p:xfrm>
          <a:off x="285750" y="1752600"/>
          <a:ext cx="6631517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Capacity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5067" y="3733800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Slice through memory mountain with stride=8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638800" y="1905000"/>
            <a:ext cx="8382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1905000"/>
            <a:ext cx="1066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L2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743200" y="1905000"/>
            <a:ext cx="1828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L3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1905000"/>
            <a:ext cx="15240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3913507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5" name="Left Brace 4"/>
          <p:cNvSpPr/>
          <p:nvPr/>
        </p:nvSpPr>
        <p:spPr bwMode="auto">
          <a:xfrm rot="5400000">
            <a:off x="5981700" y="3431695"/>
            <a:ext cx="381000" cy="2133600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77496" y="2780268"/>
            <a:ext cx="159930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s/8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3200" y="3786170"/>
            <a:ext cx="158668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1.0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2772155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Modeling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733800" y="2286000"/>
          <a:ext cx="476567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4" imgW="3873500" imgH="939800" progId="Equation.3">
                  <p:embed/>
                </p:oleObj>
              </mc:Choice>
              <mc:Fallback>
                <p:oleObj name="Equation" r:id="rId4" imgW="3873500" imgH="939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3800" y="2286000"/>
                        <a:ext cx="4765675" cy="1157288"/>
                      </a:xfrm>
                      <a:prstGeom prst="rect">
                        <a:avLst/>
                      </a:prstGeom>
                      <a:solidFill>
                        <a:srgbClr val="F6F5BD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2876786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 noGrp="1" noChangeAspect="1"/>
          </p:cNvGraphicFramePr>
          <p:nvPr/>
        </p:nvGraphicFramePr>
        <p:xfrm>
          <a:off x="742950" y="1197678"/>
          <a:ext cx="7567606" cy="514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8600" y="2852228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42273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0" y="1116425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i5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188205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/>
          <p:cNvGraphicFramePr>
            <a:graphicFrameLocks noGrp="1" noChangeAspect="1"/>
          </p:cNvGraphicFramePr>
          <p:nvPr/>
        </p:nvGraphicFramePr>
        <p:xfrm>
          <a:off x="285750" y="734568"/>
          <a:ext cx="8248650" cy="560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1505298" y="1116425"/>
            <a:ext cx="1237902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C00000"/>
                </a:solidFill>
              </a:rPr>
              <a:t>No prefetching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2743200" y="1295400"/>
            <a:ext cx="704502" cy="1371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2008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7669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2 Duo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2.4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6MB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491541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/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Example</a:t>
            </a:r>
          </a:p>
        </p:txBody>
      </p:sp>
      <p:sp>
        <p:nvSpPr>
          <p:cNvPr id="167945" name="Rectangle 9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3641725" cy="4972050"/>
          </a:xfrm>
        </p:spPr>
        <p:txBody>
          <a:bodyPr/>
          <a:lstStyle/>
          <a:p>
            <a:r>
              <a:rPr lang="en-US" dirty="0"/>
              <a:t>Description:</a:t>
            </a:r>
          </a:p>
          <a:p>
            <a:pPr lvl="1"/>
            <a:r>
              <a:rPr lang="en-US" dirty="0"/>
              <a:t>Multiply N x N matrices</a:t>
            </a:r>
          </a:p>
          <a:p>
            <a:pPr lvl="1"/>
            <a:r>
              <a:rPr lang="en-US" dirty="0"/>
              <a:t>Matrix elements are </a:t>
            </a:r>
            <a:r>
              <a:rPr lang="en-US" dirty="0">
                <a:latin typeface="Calibri"/>
                <a:cs typeface="Calibri"/>
              </a:rPr>
              <a:t>double</a:t>
            </a:r>
            <a:r>
              <a:rPr lang="en-US" dirty="0">
                <a:latin typeface="+mj-lt"/>
                <a:cs typeface="Courier New"/>
              </a:rPr>
              <a:t>s</a:t>
            </a:r>
            <a:r>
              <a:rPr lang="en-US" dirty="0"/>
              <a:t> (8 bytes)</a:t>
            </a:r>
          </a:p>
          <a:p>
            <a:pPr lvl="1"/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 total operations</a:t>
            </a:r>
          </a:p>
          <a:p>
            <a:pPr lvl="1"/>
            <a:r>
              <a:rPr lang="en-US" dirty="0"/>
              <a:t>N reads per source element</a:t>
            </a:r>
          </a:p>
          <a:p>
            <a:pPr lvl="1"/>
            <a:r>
              <a:rPr lang="en-US" dirty="0"/>
              <a:t>N values summed per destination</a:t>
            </a:r>
          </a:p>
          <a:p>
            <a:pPr lvl="2"/>
            <a:r>
              <a:rPr lang="en-US" dirty="0"/>
              <a:t>but may be able to hold in register</a:t>
            </a:r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4270375" y="1546225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ijk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(i=0; i&lt;n; i++)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(j=0; j&lt;n; j++)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(k=0; k&lt;n; k++)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c[i][j]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 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7162800" y="1295400"/>
            <a:ext cx="1878718" cy="643766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FF0000"/>
                </a:solidFill>
                <a:latin typeface="Comic Sans MS" charset="0"/>
              </a:rPr>
              <a:t>Variable </a:t>
            </a:r>
            <a:r>
              <a:rPr lang="en-US" sz="1800" i="1" dirty="0">
                <a:solidFill>
                  <a:srgbClr val="FF0000"/>
                </a:solidFill>
                <a:latin typeface="Courier New" charset="0"/>
              </a:rPr>
              <a:t>sum</a:t>
            </a:r>
            <a:endParaRPr lang="en-US" sz="1800" b="0" i="1" dirty="0">
              <a:solidFill>
                <a:srgbClr val="FF0000"/>
              </a:solidFill>
              <a:latin typeface="Comic Sans MS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FF0000"/>
                </a:solidFill>
                <a:latin typeface="Comic Sans MS" charset="0"/>
              </a:rPr>
              <a:t>held in register</a:t>
            </a:r>
            <a:endParaRPr lang="en-US" sz="1800" b="0" dirty="0">
              <a:solidFill>
                <a:srgbClr val="FF0000"/>
              </a:solidFill>
              <a:latin typeface="Comic Sans MS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348413" y="1933575"/>
            <a:ext cx="1676400" cy="695325"/>
            <a:chOff x="3936" y="2064"/>
            <a:chExt cx="1056" cy="288"/>
          </a:xfrm>
        </p:grpSpPr>
        <p:sp>
          <p:nvSpPr>
            <p:cNvPr id="167942" name="Line 6"/>
            <p:cNvSpPr>
              <a:spLocks noChangeShapeType="1"/>
            </p:cNvSpPr>
            <p:nvPr/>
          </p:nvSpPr>
          <p:spPr bwMode="auto">
            <a:xfrm flipH="1">
              <a:off x="3936" y="2352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3" name="Line 7"/>
            <p:cNvSpPr>
              <a:spLocks noChangeShapeType="1"/>
            </p:cNvSpPr>
            <p:nvPr/>
          </p:nvSpPr>
          <p:spPr bwMode="auto">
            <a:xfrm flipH="1">
              <a:off x="4848" y="2064"/>
              <a:ext cx="144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0" y="4022928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91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 Rate Analysis for Matrix Multiply</a:t>
            </a:r>
          </a:p>
        </p:txBody>
      </p:sp>
      <p:sp>
        <p:nvSpPr>
          <p:cNvPr id="168992" name="Rectangle 3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Assume:</a:t>
            </a:r>
          </a:p>
          <a:p>
            <a:pPr lvl="1"/>
            <a:r>
              <a:rPr lang="en-US" dirty="0"/>
              <a:t>Block size = 32B (big enough for four </a:t>
            </a:r>
            <a:r>
              <a:rPr lang="en-US" dirty="0">
                <a:latin typeface="Calibri"/>
                <a:cs typeface="Calibri"/>
              </a:rPr>
              <a:t>doubles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Matrix dimension (N) is very large</a:t>
            </a:r>
          </a:p>
          <a:p>
            <a:pPr lvl="2"/>
            <a:r>
              <a:rPr lang="en-US" dirty="0"/>
              <a:t>Approximate 1/N as 0.0</a:t>
            </a:r>
          </a:p>
          <a:p>
            <a:pPr lvl="1"/>
            <a:r>
              <a:rPr lang="en-US" dirty="0"/>
              <a:t>Cache is not even big enough to hold multiple rows</a:t>
            </a:r>
          </a:p>
          <a:p>
            <a:r>
              <a:rPr lang="en-US" dirty="0"/>
              <a:t>Analysis Method:</a:t>
            </a:r>
          </a:p>
          <a:p>
            <a:pPr lvl="1"/>
            <a:r>
              <a:rPr lang="en-US" dirty="0"/>
              <a:t>Look at access pattern of inner loop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474621" y="4648200"/>
            <a:ext cx="1295400" cy="1752600"/>
            <a:chOff x="1752600" y="4648200"/>
            <a:chExt cx="1295400" cy="1752600"/>
          </a:xfrm>
        </p:grpSpPr>
        <p:sp>
          <p:nvSpPr>
            <p:cNvPr id="168966" name="Rectangle 6"/>
            <p:cNvSpPr>
              <a:spLocks noChangeArrowheads="1"/>
            </p:cNvSpPr>
            <p:nvPr/>
          </p:nvSpPr>
          <p:spPr bwMode="auto">
            <a:xfrm>
              <a:off x="2139950" y="5111750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67" name="Rectangle 7"/>
            <p:cNvSpPr>
              <a:spLocks noChangeArrowheads="1"/>
            </p:cNvSpPr>
            <p:nvPr/>
          </p:nvSpPr>
          <p:spPr bwMode="auto">
            <a:xfrm>
              <a:off x="2418650" y="5941700"/>
              <a:ext cx="400750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168969" name="Line 9"/>
            <p:cNvSpPr>
              <a:spLocks noChangeShapeType="1"/>
            </p:cNvSpPr>
            <p:nvPr/>
          </p:nvSpPr>
          <p:spPr bwMode="auto">
            <a:xfrm>
              <a:off x="2146300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0" name="Rectangle 10"/>
            <p:cNvSpPr>
              <a:spLocks noChangeArrowheads="1"/>
            </p:cNvSpPr>
            <p:nvPr/>
          </p:nvSpPr>
          <p:spPr bwMode="auto">
            <a:xfrm>
              <a:off x="2271713" y="4662487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72" name="Line 12"/>
            <p:cNvSpPr>
              <a:spLocks noChangeShapeType="1"/>
            </p:cNvSpPr>
            <p:nvPr/>
          </p:nvSpPr>
          <p:spPr bwMode="auto">
            <a:xfrm>
              <a:off x="1752600" y="51308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3" name="Rectangle 13"/>
            <p:cNvSpPr>
              <a:spLocks noChangeArrowheads="1"/>
            </p:cNvSpPr>
            <p:nvPr/>
          </p:nvSpPr>
          <p:spPr bwMode="auto">
            <a:xfrm>
              <a:off x="1812337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i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56975" y="4648200"/>
            <a:ext cx="1255297" cy="1752600"/>
            <a:chOff x="3505200" y="4648200"/>
            <a:chExt cx="1255297" cy="1752600"/>
          </a:xfrm>
        </p:grpSpPr>
        <p:sp>
          <p:nvSpPr>
            <p:cNvPr id="168976" name="Rectangle 16"/>
            <p:cNvSpPr>
              <a:spLocks noChangeArrowheads="1"/>
            </p:cNvSpPr>
            <p:nvPr/>
          </p:nvSpPr>
          <p:spPr bwMode="auto">
            <a:xfrm>
              <a:off x="4114800" y="5941700"/>
              <a:ext cx="388026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3505200" y="5118101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9" name="Rectangle 19"/>
            <p:cNvSpPr>
              <a:spLocks noChangeArrowheads="1"/>
            </p:cNvSpPr>
            <p:nvPr/>
          </p:nvSpPr>
          <p:spPr bwMode="auto">
            <a:xfrm>
              <a:off x="3567113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3948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852447" y="5111749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3852447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20750" y="4648200"/>
            <a:ext cx="1301750" cy="1698624"/>
            <a:chOff x="5334000" y="4648200"/>
            <a:chExt cx="1301750" cy="1698624"/>
          </a:xfrm>
        </p:grpSpPr>
        <p:sp>
          <p:nvSpPr>
            <p:cNvPr id="168964" name="Rectangle 4"/>
            <p:cNvSpPr>
              <a:spLocks noChangeArrowheads="1"/>
            </p:cNvSpPr>
            <p:nvPr/>
          </p:nvSpPr>
          <p:spPr bwMode="auto">
            <a:xfrm>
              <a:off x="6019800" y="5887724"/>
              <a:ext cx="405008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68986" name="Line 26"/>
            <p:cNvSpPr>
              <a:spLocks noChangeShapeType="1"/>
            </p:cNvSpPr>
            <p:nvPr/>
          </p:nvSpPr>
          <p:spPr bwMode="auto">
            <a:xfrm>
              <a:off x="5334000" y="51181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87" name="Rectangle 27"/>
            <p:cNvSpPr>
              <a:spLocks noChangeArrowheads="1"/>
            </p:cNvSpPr>
            <p:nvPr/>
          </p:nvSpPr>
          <p:spPr bwMode="auto">
            <a:xfrm>
              <a:off x="5395913" y="5205413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>
                  <a:latin typeface="Courier New"/>
                  <a:cs typeface="Courier New"/>
                </a:rPr>
                <a:t>i</a:t>
              </a:r>
            </a:p>
          </p:txBody>
        </p:sp>
        <p:sp>
          <p:nvSpPr>
            <p:cNvPr id="168990" name="Rectangle 30"/>
            <p:cNvSpPr>
              <a:spLocks noChangeArrowheads="1"/>
            </p:cNvSpPr>
            <p:nvPr/>
          </p:nvSpPr>
          <p:spPr bwMode="auto">
            <a:xfrm>
              <a:off x="5853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5727700" y="5053425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5727700" y="4662487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90800" y="4642214"/>
            <a:ext cx="53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alibri" pitchFamily="34" charset="0"/>
              </a:rPr>
              <a:t>=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5400" y="4700538"/>
            <a:ext cx="53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alibri" pitchFamily="34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of C Arrays in Memory (review)</a:t>
            </a:r>
          </a:p>
        </p:txBody>
      </p:sp>
      <p:sp>
        <p:nvSpPr>
          <p:cNvPr id="169991" name="Rectangle 7"/>
          <p:cNvSpPr>
            <a:spLocks noGrp="1" noChangeArrowheads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/>
              <a:t>C arrays allocated in row-major order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in contiguous memory locations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columns in one row:</a:t>
            </a:r>
          </a:p>
          <a:p>
            <a:pPr lvl="1">
              <a:lnSpc>
                <a:spcPct val="90000"/>
              </a:lnSpc>
            </a:pPr>
            <a:r>
              <a:rPr lang="en-US" b="0" dirty="0">
                <a:latin typeface="Courier New" charset="0"/>
              </a:rPr>
              <a:t>for (</a:t>
            </a:r>
            <a:r>
              <a:rPr lang="en-US" b="0" dirty="0" err="1">
                <a:latin typeface="Courier New" charset="0"/>
              </a:rPr>
              <a:t>i</a:t>
            </a:r>
            <a:r>
              <a:rPr lang="en-US" b="0" dirty="0">
                <a:latin typeface="Courier New" charset="0"/>
              </a:rPr>
              <a:t> = 0; </a:t>
            </a:r>
            <a:r>
              <a:rPr lang="en-US" b="0" dirty="0" err="1">
                <a:latin typeface="Courier New" charset="0"/>
              </a:rPr>
              <a:t>i</a:t>
            </a:r>
            <a:r>
              <a:rPr lang="en-US" b="0" dirty="0">
                <a:latin typeface="Courier New" charset="0"/>
              </a:rPr>
              <a:t> &lt; N; </a:t>
            </a:r>
            <a:r>
              <a:rPr lang="en-US" b="0" dirty="0" err="1">
                <a:latin typeface="Courier New" charset="0"/>
              </a:rPr>
              <a:t>i</a:t>
            </a:r>
            <a:r>
              <a:rPr lang="en-US" b="0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</a:rPr>
              <a:t>sum += a[0][i];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successive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block size (B) &gt;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bytes</a:t>
            </a:r>
            <a:r>
              <a:rPr lang="en-US" dirty="0"/>
              <a:t>, exploit spatial locality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/>
              <a:t>/ B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rows in one column:</a:t>
            </a:r>
          </a:p>
          <a:p>
            <a:pPr lvl="1">
              <a:lnSpc>
                <a:spcPct val="90000"/>
              </a:lnSpc>
            </a:pPr>
            <a:r>
              <a:rPr lang="en-US" b="0" dirty="0">
                <a:latin typeface="Courier New" charset="0"/>
              </a:rPr>
              <a:t>for (</a:t>
            </a:r>
            <a:r>
              <a:rPr lang="en-US" b="0" dirty="0" err="1">
                <a:latin typeface="Courier New" charset="0"/>
              </a:rPr>
              <a:t>i</a:t>
            </a:r>
            <a:r>
              <a:rPr lang="en-US" b="0" dirty="0">
                <a:latin typeface="Courier New" charset="0"/>
              </a:rPr>
              <a:t> = 0; </a:t>
            </a:r>
            <a:r>
              <a:rPr lang="en-US" b="0" dirty="0" err="1">
                <a:latin typeface="Courier New" charset="0"/>
              </a:rPr>
              <a:t>i</a:t>
            </a:r>
            <a:r>
              <a:rPr lang="en-US" b="0" dirty="0">
                <a:latin typeface="Courier New" charset="0"/>
              </a:rPr>
              <a:t> &lt; </a:t>
            </a:r>
            <a:r>
              <a:rPr lang="en-US" b="0" dirty="0" err="1">
                <a:latin typeface="Courier New" charset="0"/>
              </a:rPr>
              <a:t>n</a:t>
            </a:r>
            <a:r>
              <a:rPr lang="en-US" b="0" dirty="0">
                <a:latin typeface="Courier New" charset="0"/>
              </a:rPr>
              <a:t>; </a:t>
            </a:r>
            <a:r>
              <a:rPr lang="en-US" b="0" dirty="0" err="1">
                <a:latin typeface="Courier New" charset="0"/>
              </a:rPr>
              <a:t>i</a:t>
            </a:r>
            <a:r>
              <a:rPr lang="en-US" b="0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</a:rPr>
              <a:t>sum += a[i][0];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distant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 spatial locality!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1 (i.e. 100%)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6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(ijk)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527050" y="1765300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ijk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</a:rPr>
              <a:t>sum += 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</a:rPr>
              <a:t>b[k][j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c[i][j</a:t>
            </a:r>
            <a:r>
              <a:rPr lang="en-US" sz="1800" dirty="0">
                <a:latin typeface="Courier New" charset="0"/>
              </a:rPr>
              <a:t>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 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54927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711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7854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5624513" y="316865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6843713" y="316865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7986713" y="316865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>
            <a:off x="6934200" y="2593975"/>
            <a:ext cx="0" cy="508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9" name="Line 11"/>
          <p:cNvSpPr>
            <a:spLocks noChangeShapeType="1"/>
          </p:cNvSpPr>
          <p:nvPr/>
        </p:nvSpPr>
        <p:spPr bwMode="auto">
          <a:xfrm>
            <a:off x="5499100" y="2962275"/>
            <a:ext cx="584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6081713" y="278765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6691313" y="225425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8013700" y="289877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7834313" y="2559050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5395913" y="179705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6434138" y="4256088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 flipV="1">
            <a:off x="6991351" y="359251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5214938" y="4256088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1029" name="Line 21"/>
          <p:cNvSpPr>
            <a:spLocks noChangeShapeType="1"/>
          </p:cNvSpPr>
          <p:nvPr/>
        </p:nvSpPr>
        <p:spPr bwMode="auto">
          <a:xfrm flipV="1">
            <a:off x="5772150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7808266" y="4256088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 flipV="1">
            <a:off x="8147051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290513" y="4964113"/>
            <a:ext cx="5073650" cy="1217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</a:t>
            </a:r>
            <a:r>
              <a:rPr lang="en-US" b="0" u="sng" dirty="0">
                <a:latin typeface="Calibri"/>
                <a:cs typeface="Calibri"/>
              </a:rPr>
              <a:t>per inner loop iteration</a:t>
            </a:r>
            <a:r>
              <a:rPr lang="en-US" sz="2400" b="0" u="sng" dirty="0">
                <a:latin typeface="Calibri"/>
                <a:cs typeface="Calibri"/>
              </a:rPr>
              <a:t>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1249" y="4219576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Recall:</a:t>
            </a:r>
            <a:r>
              <a:rPr lang="zh-CN" altLang="en-US" dirty="0"/>
              <a:t> </a:t>
            </a:r>
            <a:r>
              <a:rPr lang="en-US" dirty="0"/>
              <a:t>Locality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6" y="2946142"/>
            <a:ext cx="5318124" cy="2768858"/>
          </a:xfrm>
        </p:spPr>
        <p:txBody>
          <a:bodyPr/>
          <a:lstStyle/>
          <a:p>
            <a:r>
              <a:rPr lang="en-US" dirty="0"/>
              <a:t>Data references</a:t>
            </a:r>
          </a:p>
          <a:p>
            <a:pPr lvl="1"/>
            <a:r>
              <a:rPr lang="en-US" dirty="0"/>
              <a:t>Reference array elements in succession (stride-k reference pattern, k = 1).</a:t>
            </a:r>
          </a:p>
          <a:p>
            <a:pPr lvl="1"/>
            <a:r>
              <a:rPr lang="en-US" dirty="0"/>
              <a:t>Reference variable </a:t>
            </a:r>
            <a:r>
              <a:rPr lang="en-US" dirty="0">
                <a:latin typeface="Courier New"/>
                <a:cs typeface="Courier New"/>
              </a:rPr>
              <a:t>sum</a:t>
            </a:r>
            <a:r>
              <a:rPr lang="en-US" dirty="0"/>
              <a:t> each iteration.</a:t>
            </a:r>
          </a:p>
          <a:p>
            <a:r>
              <a:rPr lang="en-US" dirty="0"/>
              <a:t>Instruction references</a:t>
            </a:r>
          </a:p>
          <a:p>
            <a:pPr lvl="1"/>
            <a:r>
              <a:rPr lang="en-US" dirty="0"/>
              <a:t>Reference instructions in sequence.</a:t>
            </a:r>
          </a:p>
          <a:p>
            <a:pPr lvl="1"/>
            <a:r>
              <a:rPr lang="en-US" dirty="0"/>
              <a:t>Cycle through loop repeatedly. </a:t>
            </a:r>
          </a:p>
          <a:p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049587" y="1651000"/>
            <a:ext cx="3044825" cy="1092200"/>
          </a:xfrm>
          <a:prstGeom prst="rect">
            <a:avLst/>
          </a:prstGeom>
          <a:solidFill>
            <a:srgbClr val="F7F5CD"/>
          </a:solidFill>
          <a:ln w="12700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</a:tabLst>
            </a:pPr>
            <a:r>
              <a:rPr lang="en-US" sz="1600" dirty="0">
                <a:latin typeface="Courier New" charset="0"/>
              </a:rPr>
              <a:t>sum = 0;</a:t>
            </a:r>
          </a:p>
          <a:p>
            <a:pPr algn="l">
              <a:lnSpc>
                <a:spcPct val="100000"/>
              </a:lnSpc>
              <a:tabLst>
                <a:tab pos="457200" algn="l"/>
              </a:tabLst>
            </a:pPr>
            <a:r>
              <a:rPr lang="en-US" sz="1600" dirty="0">
                <a:latin typeface="Courier New" charset="0"/>
              </a:rPr>
              <a:t>for (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 = 0;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 &lt; </a:t>
            </a:r>
            <a:r>
              <a:rPr lang="en-US" sz="1600" dirty="0" err="1">
                <a:latin typeface="Courier New" charset="0"/>
              </a:rPr>
              <a:t>n</a:t>
            </a:r>
            <a:r>
              <a:rPr lang="en-US" sz="1600" dirty="0">
                <a:latin typeface="Courier New" charset="0"/>
              </a:rPr>
              <a:t>;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++)</a:t>
            </a:r>
          </a:p>
          <a:p>
            <a:pPr algn="l">
              <a:lnSpc>
                <a:spcPct val="100000"/>
              </a:lnSpc>
              <a:tabLst>
                <a:tab pos="457200" algn="l"/>
              </a:tabLst>
            </a:pPr>
            <a:r>
              <a:rPr lang="en-US" sz="1600" dirty="0">
                <a:latin typeface="Courier New" charset="0"/>
              </a:rPr>
              <a:t>	sum += </a:t>
            </a:r>
            <a:r>
              <a:rPr lang="en-US" sz="1600" dirty="0" err="1">
                <a:latin typeface="Courier New" charset="0"/>
              </a:rPr>
              <a:t>a[i</a:t>
            </a:r>
            <a:r>
              <a:rPr lang="en-US" sz="1600" dirty="0">
                <a:latin typeface="Courier New" charset="0"/>
              </a:rPr>
              <a:t>];</a:t>
            </a:r>
          </a:p>
          <a:p>
            <a:pPr algn="l">
              <a:lnSpc>
                <a:spcPct val="100000"/>
              </a:lnSpc>
              <a:tabLst>
                <a:tab pos="457200" algn="l"/>
              </a:tabLst>
            </a:pPr>
            <a:r>
              <a:rPr lang="en-US" sz="1600" dirty="0">
                <a:latin typeface="Courier New" charset="0"/>
              </a:rPr>
              <a:t>return sum;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560802"/>
            <a:ext cx="2045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Spatial locality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4022467"/>
            <a:ext cx="2369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Temporal locality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4800600"/>
            <a:ext cx="2045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Spatial locality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15000" y="5197733"/>
            <a:ext cx="2369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Temporal locality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5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(jik)</a:t>
            </a: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300038" y="1779588"/>
            <a:ext cx="47212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jik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(j=0; j&lt;n; j++)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(k=0; k&lt;n; k++)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</a:t>
            </a:r>
            <a:r>
              <a:rPr lang="en-US" sz="1800">
                <a:solidFill>
                  <a:srgbClr val="FF0000"/>
                </a:solidFill>
                <a:latin typeface="Courier New" charset="0"/>
              </a:rPr>
              <a:t>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c[i][j] = sum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</a:t>
            </a:r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55689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6788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7931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5700713" y="3235325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6919913" y="3235325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8077200" y="3235325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2042" name="Line 10"/>
          <p:cNvSpPr>
            <a:spLocks noChangeShapeType="1"/>
          </p:cNvSpPr>
          <p:nvPr/>
        </p:nvSpPr>
        <p:spPr bwMode="auto">
          <a:xfrm>
            <a:off x="7010400" y="2660650"/>
            <a:ext cx="0" cy="508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3" name="Line 11"/>
          <p:cNvSpPr>
            <a:spLocks noChangeShapeType="1"/>
          </p:cNvSpPr>
          <p:nvPr/>
        </p:nvSpPr>
        <p:spPr bwMode="auto">
          <a:xfrm>
            <a:off x="5575300" y="3028950"/>
            <a:ext cx="584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6157913" y="2854325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6767513" y="2320925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8089900" y="296545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7910513" y="2625725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2048" name="Rectangle 16"/>
          <p:cNvSpPr>
            <a:spLocks noChangeArrowheads="1"/>
          </p:cNvSpPr>
          <p:nvPr/>
        </p:nvSpPr>
        <p:spPr bwMode="auto">
          <a:xfrm>
            <a:off x="5548313" y="1787525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2050" name="Rectangle 18"/>
          <p:cNvSpPr>
            <a:spLocks noChangeArrowheads="1"/>
          </p:cNvSpPr>
          <p:nvPr/>
        </p:nvSpPr>
        <p:spPr bwMode="auto">
          <a:xfrm>
            <a:off x="5334000" y="4244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2051" name="Line 19"/>
          <p:cNvSpPr>
            <a:spLocks noChangeShapeType="1"/>
          </p:cNvSpPr>
          <p:nvPr/>
        </p:nvSpPr>
        <p:spPr bwMode="auto">
          <a:xfrm flipV="1">
            <a:off x="5891213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3" name="Rectangle 21"/>
          <p:cNvSpPr>
            <a:spLocks noChangeArrowheads="1"/>
          </p:cNvSpPr>
          <p:nvPr/>
        </p:nvSpPr>
        <p:spPr bwMode="auto">
          <a:xfrm>
            <a:off x="6535738" y="4244975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2054" name="Line 22"/>
          <p:cNvSpPr>
            <a:spLocks noChangeShapeType="1"/>
          </p:cNvSpPr>
          <p:nvPr/>
        </p:nvSpPr>
        <p:spPr bwMode="auto">
          <a:xfrm flipV="1">
            <a:off x="7092951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6" name="Rectangle 24"/>
          <p:cNvSpPr>
            <a:spLocks noChangeArrowheads="1"/>
          </p:cNvSpPr>
          <p:nvPr/>
        </p:nvSpPr>
        <p:spPr bwMode="auto">
          <a:xfrm>
            <a:off x="7884466" y="4244975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2057" name="Line 25"/>
          <p:cNvSpPr>
            <a:spLocks noChangeShapeType="1"/>
          </p:cNvSpPr>
          <p:nvPr/>
        </p:nvSpPr>
        <p:spPr bwMode="auto">
          <a:xfrm flipV="1">
            <a:off x="8223251" y="3587750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8" name="Rectangle 26"/>
          <p:cNvSpPr>
            <a:spLocks noChangeArrowheads="1"/>
          </p:cNvSpPr>
          <p:nvPr/>
        </p:nvSpPr>
        <p:spPr bwMode="auto">
          <a:xfrm>
            <a:off x="444500" y="4868863"/>
            <a:ext cx="5446713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4256291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3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(kij)</a:t>
            </a: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452438" y="1770063"/>
            <a:ext cx="4264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kij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&lt;n;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j++)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</a:rPr>
              <a:t>c[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</a:rPr>
              <a:t>][j] += r * b[k][j];</a:t>
            </a:r>
            <a:r>
              <a:rPr lang="en-US" sz="1800" dirty="0">
                <a:latin typeface="Courier New" charset="0"/>
              </a:rPr>
              <a:t>  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3067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5289669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</a:t>
            </a:r>
            <a:r>
              <a:rPr lang="en-US" sz="2000" b="0" dirty="0" err="1">
                <a:latin typeface="Calibri"/>
                <a:cs typeface="Calibri"/>
              </a:rPr>
              <a:t>i,k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6324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5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7467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8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5293666" y="38719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3081" name="Line 25"/>
          <p:cNvSpPr>
            <a:spLocks noChangeShapeType="1"/>
          </p:cNvSpPr>
          <p:nvPr/>
        </p:nvSpPr>
        <p:spPr bwMode="auto">
          <a:xfrm flipV="1">
            <a:off x="5632451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8956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(ikj)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490538" y="1757363"/>
            <a:ext cx="43148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ikj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r = a[i][k];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(j=0; j&lt;n; j++)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</a:t>
            </a:r>
            <a:r>
              <a:rPr lang="en-US" sz="1800">
                <a:solidFill>
                  <a:srgbClr val="FF0000"/>
                </a:solidFill>
                <a:latin typeface="Courier New" charset="0"/>
              </a:rPr>
              <a:t>c[i][j] += r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</a:t>
            </a: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7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4091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5272088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(i,k)</a:t>
            </a: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4095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6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6324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099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1" name="Rectangle 21"/>
          <p:cNvSpPr>
            <a:spLocks noChangeArrowheads="1"/>
          </p:cNvSpPr>
          <p:nvPr/>
        </p:nvSpPr>
        <p:spPr bwMode="auto">
          <a:xfrm>
            <a:off x="7467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102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4" name="Rectangle 24"/>
          <p:cNvSpPr>
            <a:spLocks noChangeArrowheads="1"/>
          </p:cNvSpPr>
          <p:nvPr/>
        </p:nvSpPr>
        <p:spPr bwMode="auto">
          <a:xfrm>
            <a:off x="5227638" y="40243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Fixed</a:t>
            </a:r>
          </a:p>
        </p:txBody>
      </p:sp>
      <p:sp>
        <p:nvSpPr>
          <p:cNvPr id="174105" name="Line 25"/>
          <p:cNvSpPr>
            <a:spLocks noChangeShapeType="1"/>
          </p:cNvSpPr>
          <p:nvPr/>
        </p:nvSpPr>
        <p:spPr bwMode="auto">
          <a:xfrm flipV="1">
            <a:off x="5632450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6" name="Rectangle 26"/>
          <p:cNvSpPr>
            <a:spLocks noChangeArrowheads="1"/>
          </p:cNvSpPr>
          <p:nvPr/>
        </p:nvSpPr>
        <p:spPr bwMode="auto">
          <a:xfrm>
            <a:off x="444500" y="4868863"/>
            <a:ext cx="51943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9718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3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(jki)</a:t>
            </a:r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566738" y="1766888"/>
            <a:ext cx="4352925" cy="2515817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jki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r</a:t>
            </a:r>
            <a:r>
              <a:rPr lang="en-US" sz="1800" dirty="0">
                <a:latin typeface="Courier New" charset="0"/>
              </a:rPr>
              <a:t> = </a:t>
            </a:r>
            <a:r>
              <a:rPr lang="en-US" sz="1800" dirty="0" err="1">
                <a:latin typeface="Courier New" charset="0"/>
              </a:rPr>
              <a:t>b[k][j</a:t>
            </a:r>
            <a:r>
              <a:rPr lang="en-US" sz="1800" dirty="0"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</a:rPr>
              <a:t>c[i][j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</a:rPr>
              <a:t>] += 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FF0000"/>
                </a:solidFill>
                <a:latin typeface="Courier New" charset="0"/>
              </a:rPr>
              <a:t>r</a:t>
            </a:r>
            <a:r>
              <a:rPr lang="en-US" sz="1800" dirty="0">
                <a:solidFill>
                  <a:srgbClr val="FF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53403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65595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77279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7656513" y="20574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j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6692900" y="283210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6475413" y="2416175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5268913" y="16002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 flipV="1">
            <a:off x="5803900" y="2425700"/>
            <a:ext cx="0" cy="533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 flipV="1">
            <a:off x="7886700" y="2438400"/>
            <a:ext cx="0" cy="533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20" name="Rectangle 16"/>
          <p:cNvSpPr>
            <a:spLocks noChangeArrowheads="1"/>
          </p:cNvSpPr>
          <p:nvPr/>
        </p:nvSpPr>
        <p:spPr bwMode="auto">
          <a:xfrm>
            <a:off x="5522913" y="20574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5133853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V="1">
            <a:off x="5638800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7467600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6" name="Line 22"/>
          <p:cNvSpPr>
            <a:spLocks noChangeShapeType="1"/>
          </p:cNvSpPr>
          <p:nvPr/>
        </p:nvSpPr>
        <p:spPr bwMode="auto">
          <a:xfrm flipV="1">
            <a:off x="8024813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6477000" y="3866679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 flipV="1">
            <a:off x="6815785" y="3343921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444500" y="4868863"/>
            <a:ext cx="549275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</a:t>
            </a:r>
            <a:r>
              <a:rPr lang="en-US" b="0" u="sng" dirty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B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C</a:t>
            </a:r>
            <a:endParaRPr lang="en-US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3985737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5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(kji)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617538" y="1782763"/>
            <a:ext cx="4518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kji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(j=0; j&lt;n; j++)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r =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(i=0; i&lt;n; i++)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</a:t>
            </a:r>
            <a:r>
              <a:rPr lang="en-US" sz="1800">
                <a:solidFill>
                  <a:srgbClr val="FF0000"/>
                </a:solidFill>
                <a:latin typeface="Courier New" charset="0"/>
              </a:rPr>
              <a:t>c[i][j] += a[i][k] * r;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	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56578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68770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80454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5" name="Rectangle 7"/>
          <p:cNvSpPr>
            <a:spLocks noChangeArrowheads="1"/>
          </p:cNvSpPr>
          <p:nvPr/>
        </p:nvSpPr>
        <p:spPr bwMode="auto">
          <a:xfrm>
            <a:off x="5789613" y="31242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6136" name="Rectangle 8"/>
          <p:cNvSpPr>
            <a:spLocks noChangeArrowheads="1"/>
          </p:cNvSpPr>
          <p:nvPr/>
        </p:nvSpPr>
        <p:spPr bwMode="auto">
          <a:xfrm>
            <a:off x="7008813" y="31242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6137" name="Rectangle 9"/>
          <p:cNvSpPr>
            <a:spLocks noChangeArrowheads="1"/>
          </p:cNvSpPr>
          <p:nvPr/>
        </p:nvSpPr>
        <p:spPr bwMode="auto">
          <a:xfrm>
            <a:off x="8229600" y="31242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7974013" y="22733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7010400" y="30067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0" name="Rectangle 12"/>
          <p:cNvSpPr>
            <a:spLocks noChangeArrowheads="1"/>
          </p:cNvSpPr>
          <p:nvPr/>
        </p:nvSpPr>
        <p:spPr bwMode="auto">
          <a:xfrm>
            <a:off x="6792913" y="2590800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5586413" y="18288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V="1">
            <a:off x="6121400" y="2600325"/>
            <a:ext cx="0" cy="533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8204200" y="2613025"/>
            <a:ext cx="0" cy="533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4" name="Rectangle 16"/>
          <p:cNvSpPr>
            <a:spLocks noChangeArrowheads="1"/>
          </p:cNvSpPr>
          <p:nvPr/>
        </p:nvSpPr>
        <p:spPr bwMode="auto">
          <a:xfrm>
            <a:off x="5840413" y="22733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(*,k)</a:t>
            </a:r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6817666" y="4165600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 flipV="1">
            <a:off x="7156451" y="350996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9" name="Rectangle 21"/>
          <p:cNvSpPr>
            <a:spLocks noChangeArrowheads="1"/>
          </p:cNvSpPr>
          <p:nvPr/>
        </p:nvSpPr>
        <p:spPr bwMode="auto">
          <a:xfrm>
            <a:off x="5410200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6150" name="Line 22"/>
          <p:cNvSpPr>
            <a:spLocks noChangeShapeType="1"/>
          </p:cNvSpPr>
          <p:nvPr/>
        </p:nvSpPr>
        <p:spPr bwMode="auto">
          <a:xfrm flipV="1">
            <a:off x="59674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2" name="Rectangle 24"/>
          <p:cNvSpPr>
            <a:spLocks noChangeArrowheads="1"/>
          </p:cNvSpPr>
          <p:nvPr/>
        </p:nvSpPr>
        <p:spPr bwMode="auto">
          <a:xfrm>
            <a:off x="7924001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6153" name="Line 25"/>
          <p:cNvSpPr>
            <a:spLocks noChangeShapeType="1"/>
          </p:cNvSpPr>
          <p:nvPr/>
        </p:nvSpPr>
        <p:spPr bwMode="auto">
          <a:xfrm flipV="1">
            <a:off x="84058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4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283174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1" name="Rectangle 9"/>
          <p:cNvSpPr>
            <a:spLocks noGrp="1" noChangeArrowheads="1"/>
          </p:cNvSpPr>
          <p:nvPr>
            <p:ph type="title"/>
          </p:nvPr>
        </p:nvSpPr>
        <p:spPr>
          <a:xfrm>
            <a:off x="357018" y="304800"/>
            <a:ext cx="7592093" cy="762000"/>
          </a:xfrm>
        </p:spPr>
        <p:txBody>
          <a:bodyPr/>
          <a:lstStyle/>
          <a:p>
            <a:r>
              <a:rPr lang="en-US" dirty="0"/>
              <a:t>Summary of Matrix Multiplication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5486400" y="1371600"/>
            <a:ext cx="2324353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alibri"/>
                <a:cs typeface="Calibri"/>
              </a:rPr>
              <a:t>ijk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alibri"/>
                <a:cs typeface="Calibri"/>
              </a:rPr>
              <a:t>jik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0 stores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1.25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5486400" y="3313113"/>
            <a:ext cx="2196113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>
                <a:latin typeface="Calibri"/>
                <a:cs typeface="Calibri"/>
              </a:rPr>
              <a:t>kij (&amp; ikj):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>
                <a:latin typeface="Calibri"/>
                <a:cs typeface="Calibri"/>
              </a:rPr>
              <a:t> </a:t>
            </a:r>
            <a:r>
              <a:rPr lang="en-US" sz="2000" b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>
                <a:latin typeface="Calibri"/>
                <a:cs typeface="Calibri"/>
              </a:rPr>
              <a:t> misses/iter = </a:t>
            </a:r>
            <a:r>
              <a:rPr lang="en-US" sz="2000">
                <a:latin typeface="Calibri"/>
                <a:cs typeface="Calibri"/>
              </a:rPr>
              <a:t>0.5</a:t>
            </a:r>
            <a:endParaRPr lang="en-US" sz="2000" b="0">
              <a:latin typeface="Calibri"/>
              <a:cs typeface="Calibri"/>
            </a:endParaRPr>
          </a:p>
        </p:txBody>
      </p: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5486400" y="5184775"/>
            <a:ext cx="2221761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>
                <a:latin typeface="Calibri"/>
                <a:cs typeface="Calibri"/>
              </a:rPr>
              <a:t>jki (&amp; kji):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>
                <a:latin typeface="Calibri"/>
                <a:cs typeface="Calibri"/>
              </a:rPr>
              <a:t> </a:t>
            </a:r>
            <a:r>
              <a:rPr lang="en-US" sz="2000" b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>
                <a:latin typeface="Calibri"/>
                <a:cs typeface="Calibri"/>
              </a:rPr>
              <a:t> misses/iter = </a:t>
            </a:r>
            <a:r>
              <a:rPr lang="en-US" sz="2000">
                <a:latin typeface="Calibri"/>
                <a:cs typeface="Calibri"/>
              </a:rPr>
              <a:t>2.0</a:t>
            </a:r>
            <a:endParaRPr lang="en-US" sz="2000" b="0">
              <a:latin typeface="Calibri"/>
              <a:cs typeface="Calibri"/>
            </a:endParaRP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1295400" y="1058863"/>
            <a:ext cx="3481388" cy="20828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sum = 0.0;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++)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 sum += </a:t>
            </a:r>
            <a:r>
              <a:rPr lang="en-US" sz="1400" dirty="0" err="1">
                <a:latin typeface="Courier New" charset="0"/>
              </a:rPr>
              <a:t>a[i][k</a:t>
            </a:r>
            <a:r>
              <a:rPr lang="en-US" sz="1400" dirty="0">
                <a:latin typeface="Courier New" charset="0"/>
              </a:rPr>
              <a:t>] * </a:t>
            </a:r>
            <a:r>
              <a:rPr lang="en-US" sz="1400" dirty="0" err="1">
                <a:latin typeface="Courier New" charset="0"/>
              </a:rPr>
              <a:t>b[k][j</a:t>
            </a:r>
            <a:r>
              <a:rPr lang="en-US" sz="1400" dirty="0">
                <a:latin typeface="Courier New" charset="0"/>
              </a:rPr>
              <a:t>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 err="1">
                <a:latin typeface="Courier New" charset="0"/>
              </a:rPr>
              <a:t>c[i][j</a:t>
            </a:r>
            <a:r>
              <a:rPr lang="en-US" sz="1400" dirty="0">
                <a:latin typeface="Courier New" charset="0"/>
              </a:rPr>
              <a:t>] = sum;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 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1295400" y="3221038"/>
            <a:ext cx="3481388" cy="17843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for (i=0; i&lt;n; i++)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r = a[i][k];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for (j=0; j&lt;n; j++)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c[i][j] += r * b[k][j];  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}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1295400" y="5073650"/>
            <a:ext cx="3481388" cy="178435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for (j=0; j&lt;n; j++)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r = b[k][j];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for (i=0; i&lt;n; i++)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   c[i][j] += a[i][k] * r;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>
                <a:latin typeface="Courier New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i7 Matrix Multiply Performance</a:t>
            </a:r>
          </a:p>
        </p:txBody>
      </p:sp>
      <p:graphicFrame>
        <p:nvGraphicFramePr>
          <p:cNvPr id="9" name="Chart 8"/>
          <p:cNvGraphicFramePr>
            <a:graphicFrameLocks noChangeAspect="1"/>
          </p:cNvGraphicFramePr>
          <p:nvPr>
            <p:extLst/>
          </p:nvPr>
        </p:nvGraphicFramePr>
        <p:xfrm>
          <a:off x="228600" y="1447800"/>
          <a:ext cx="8686800" cy="525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13501" y="3124200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solidFill>
                  <a:srgbClr val="336699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33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(1.25)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600" y="1549933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0445" y="5486400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solidFill>
                  <a:srgbClr val="008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156750"/>
            <a:ext cx="24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Cycles per inner loop iteration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/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9" y="445070"/>
            <a:ext cx="7591425" cy="762000"/>
          </a:xfrm>
        </p:spPr>
        <p:txBody>
          <a:bodyPr/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2846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848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4665" y="5427663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998371" y="51427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087560" y="5242573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i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0399" y="3936999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9997" y="498629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*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99532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5782" y="48768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185332" y="5410200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99532" y="1413396"/>
            <a:ext cx="6893212" cy="2798202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c[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j] += a[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k] * b[k*n + j];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6875" y="5562599"/>
            <a:ext cx="7896225" cy="77152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n (much smaller than n)</a:t>
            </a:r>
          </a:p>
          <a:p>
            <a:endParaRPr lang="en-US" dirty="0"/>
          </a:p>
          <a:p>
            <a:r>
              <a:rPr lang="en-US" dirty="0"/>
              <a:t>First iteration:</a:t>
            </a:r>
          </a:p>
          <a:p>
            <a:pPr lvl="1"/>
            <a:r>
              <a:rPr lang="en-US" dirty="0"/>
              <a:t>n/8 + n = 9n/8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</a:t>
            </a:r>
            <a:r>
              <a:rPr lang="en-US" dirty="0">
                <a:solidFill>
                  <a:srgbClr val="C00000"/>
                </a:solidFill>
              </a:rPr>
              <a:t>in cache: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103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3105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10367" y="36576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6741196" y="42283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95699" y="407189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*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925234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1484" y="3962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925234" y="36576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52578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745829" y="58285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567209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*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5562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929867" y="52578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5257800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8266" y="6155842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640080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 animBg="1"/>
      <p:bldP spid="22" grpId="0"/>
      <p:bldP spid="23" grpId="0" animBg="1"/>
      <p:bldP spid="26" grpId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DF3A3E1-0EB9-4A11-A9A7-65131A5DF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179732"/>
              </p:ext>
            </p:extLst>
          </p:nvPr>
        </p:nvGraphicFramePr>
        <p:xfrm>
          <a:off x="6673851" y="228589"/>
          <a:ext cx="2470152" cy="6553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538">
                  <a:extLst>
                    <a:ext uri="{9D8B030D-6E8A-4147-A177-3AD203B41FA5}">
                      <a16:colId xmlns:a16="http://schemas.microsoft.com/office/drawing/2014/main" val="3637637115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1512579517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2442362129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604011686"/>
                    </a:ext>
                  </a:extLst>
                </a:gridCol>
              </a:tblGrid>
              <a:tr h="68581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9425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99000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★</a:t>
                      </a:r>
                      <a:endParaRPr lang="zh-CN" altLang="en-US" sz="2400" dirty="0">
                        <a:solidFill>
                          <a:srgbClr val="99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☆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新宋体" panose="02010609030101010101" pitchFamily="49" charset="-122"/>
                          <a:ea typeface="新宋体" panose="02010609030101010101" pitchFamily="49" charset="-122"/>
                          <a:cs typeface="+mn-cs"/>
                        </a:rPr>
                        <a:t>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48193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99000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☆</a:t>
                      </a:r>
                      <a:endParaRPr lang="zh-CN" altLang="en-US" sz="2400" dirty="0">
                        <a:solidFill>
                          <a:srgbClr val="99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★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☆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新宋体" panose="02010609030101010101" pitchFamily="49" charset="-122"/>
                          <a:ea typeface="新宋体" panose="02010609030101010101" pitchFamily="49" charset="-122"/>
                          <a:cs typeface="+mn-cs"/>
                        </a:rPr>
                        <a:t>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8459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99000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☆</a:t>
                      </a:r>
                      <a:endParaRPr lang="zh-CN" altLang="en-US" sz="2400" dirty="0">
                        <a:solidFill>
                          <a:srgbClr val="99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★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☆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新宋体" panose="02010609030101010101" pitchFamily="49" charset="-122"/>
                          <a:ea typeface="新宋体" panose="02010609030101010101" pitchFamily="49" charset="-122"/>
                          <a:cs typeface="+mn-cs"/>
                        </a:rPr>
                        <a:t>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46863"/>
                  </a:ext>
                </a:extLst>
              </a:tr>
              <a:tr h="938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99000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☆</a:t>
                      </a:r>
                      <a:endParaRPr lang="zh-CN" altLang="en-US" sz="2400" dirty="0">
                        <a:solidFill>
                          <a:srgbClr val="99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★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☆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新宋体" panose="02010609030101010101" pitchFamily="49" charset="-122"/>
                          <a:ea typeface="新宋体" panose="02010609030101010101" pitchFamily="49" charset="-122"/>
                          <a:cs typeface="+mn-cs"/>
                        </a:rPr>
                        <a:t>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372778"/>
                  </a:ext>
                </a:extLst>
              </a:tr>
              <a:tr h="1042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99000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☆</a:t>
                      </a:r>
                      <a:endParaRPr lang="zh-CN" altLang="en-US" sz="2400" dirty="0">
                        <a:solidFill>
                          <a:srgbClr val="99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☆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★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新宋体" panose="02010609030101010101" pitchFamily="49" charset="-122"/>
                          <a:ea typeface="新宋体" panose="02010609030101010101" pitchFamily="49" charset="-122"/>
                          <a:cs typeface="+mn-cs"/>
                        </a:rPr>
                        <a:t>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68703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99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★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新宋体" panose="02010609030101010101" pitchFamily="49" charset="-122"/>
                          <a:ea typeface="新宋体" panose="02010609030101010101" pitchFamily="49" charset="-122"/>
                          <a:cs typeface="+mn-cs"/>
                        </a:rPr>
                        <a:t>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3445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99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0070C0"/>
                          </a:solidFill>
                          <a:latin typeface="新宋体" panose="02010609030101010101" pitchFamily="49" charset="-122"/>
                          <a:ea typeface="新宋体" panose="02010609030101010101" pitchFamily="49" charset="-122"/>
                        </a:rPr>
                        <a:t>★</a:t>
                      </a:r>
                      <a:endParaRPr lang="zh-CN" alt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新宋体" panose="02010609030101010101" pitchFamily="49" charset="-122"/>
                          <a:ea typeface="新宋体" panose="02010609030101010101" pitchFamily="49" charset="-122"/>
                          <a:cs typeface="+mn-cs"/>
                        </a:rPr>
                        <a:t>☆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601145"/>
                  </a:ext>
                </a:extLst>
              </a:tr>
            </a:tbl>
          </a:graphicData>
        </a:graphic>
      </p:graphicFrame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>
          <a:xfrm>
            <a:off x="61913" y="247650"/>
            <a:ext cx="5765799" cy="782638"/>
          </a:xfrm>
        </p:spPr>
        <p:txBody>
          <a:bodyPr>
            <a:noAutofit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latin typeface="Arial"/>
                <a:cs typeface="Arial"/>
              </a:rPr>
              <a:t>Recall: Memory</a:t>
            </a:r>
            <a:br>
              <a:rPr lang="en-GB" sz="2800" dirty="0">
                <a:latin typeface="Arial"/>
                <a:cs typeface="Arial"/>
              </a:rPr>
            </a:br>
            <a:r>
              <a:rPr lang="en-GB" sz="2800" dirty="0">
                <a:latin typeface="Arial"/>
                <a:cs typeface="Arial"/>
              </a:rPr>
              <a:t> Hierarchy</a:t>
            </a:r>
          </a:p>
        </p:txBody>
      </p:sp>
      <p:sp>
        <p:nvSpPr>
          <p:cNvPr id="151" name="AutoShape 195"/>
          <p:cNvSpPr>
            <a:spLocks noChangeAspect="1" noChangeArrowheads="1"/>
          </p:cNvSpPr>
          <p:nvPr/>
        </p:nvSpPr>
        <p:spPr bwMode="auto">
          <a:xfrm>
            <a:off x="552450" y="644009"/>
            <a:ext cx="6580537" cy="6155254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7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140000" scaled="0"/>
            <a:tileRect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2" name="Text Box 196"/>
          <p:cNvSpPr txBox="1">
            <a:spLocks noChangeAspect="1" noChangeArrowheads="1"/>
          </p:cNvSpPr>
          <p:nvPr/>
        </p:nvSpPr>
        <p:spPr bwMode="auto">
          <a:xfrm>
            <a:off x="3459441" y="834509"/>
            <a:ext cx="723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3" name="Text Box 198"/>
          <p:cNvSpPr txBox="1">
            <a:spLocks noChangeAspect="1" noChangeArrowheads="1"/>
          </p:cNvSpPr>
          <p:nvPr/>
        </p:nvSpPr>
        <p:spPr bwMode="auto">
          <a:xfrm>
            <a:off x="3260450" y="1283385"/>
            <a:ext cx="11215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L1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(SRAM)</a:t>
            </a:r>
          </a:p>
        </p:txBody>
      </p:sp>
      <p:sp>
        <p:nvSpPr>
          <p:cNvPr id="154" name="Text Box 199"/>
          <p:cNvSpPr txBox="1">
            <a:spLocks noChangeAspect="1" noChangeArrowheads="1"/>
          </p:cNvSpPr>
          <p:nvPr/>
        </p:nvSpPr>
        <p:spPr bwMode="auto">
          <a:xfrm>
            <a:off x="3029843" y="3821797"/>
            <a:ext cx="15827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Main memory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(DRAM)</a:t>
            </a:r>
          </a:p>
        </p:txBody>
      </p:sp>
      <p:sp>
        <p:nvSpPr>
          <p:cNvPr id="155" name="Text Box 200"/>
          <p:cNvSpPr txBox="1">
            <a:spLocks noChangeAspect="1" noChangeArrowheads="1"/>
          </p:cNvSpPr>
          <p:nvPr/>
        </p:nvSpPr>
        <p:spPr bwMode="auto">
          <a:xfrm>
            <a:off x="2471359" y="4847322"/>
            <a:ext cx="26997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Local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(local disks)</a:t>
            </a:r>
          </a:p>
        </p:txBody>
      </p:sp>
      <p:sp>
        <p:nvSpPr>
          <p:cNvPr id="156" name="Line 203"/>
          <p:cNvSpPr>
            <a:spLocks noChangeAspect="1" noChangeShapeType="1"/>
          </p:cNvSpPr>
          <p:nvPr/>
        </p:nvSpPr>
        <p:spPr bwMode="auto">
          <a:xfrm>
            <a:off x="3278188" y="1265238"/>
            <a:ext cx="9810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7" name="Line 204"/>
          <p:cNvSpPr>
            <a:spLocks noChangeAspect="1" noChangeShapeType="1"/>
          </p:cNvSpPr>
          <p:nvPr/>
        </p:nvSpPr>
        <p:spPr bwMode="auto">
          <a:xfrm>
            <a:off x="2927350" y="1903413"/>
            <a:ext cx="167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8" name="Line 205"/>
          <p:cNvSpPr>
            <a:spLocks noChangeAspect="1" noChangeShapeType="1"/>
          </p:cNvSpPr>
          <p:nvPr/>
        </p:nvSpPr>
        <p:spPr bwMode="auto">
          <a:xfrm>
            <a:off x="2544763" y="2655888"/>
            <a:ext cx="244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9" name="Line 222"/>
          <p:cNvSpPr>
            <a:spLocks noChangeAspect="1" noChangeShapeType="1"/>
          </p:cNvSpPr>
          <p:nvPr/>
        </p:nvSpPr>
        <p:spPr bwMode="auto">
          <a:xfrm>
            <a:off x="76200" y="3473450"/>
            <a:ext cx="0" cy="2344738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0" name="Text Box 223"/>
          <p:cNvSpPr txBox="1">
            <a:spLocks noChangeAspect="1" noChangeArrowheads="1"/>
          </p:cNvSpPr>
          <p:nvPr/>
        </p:nvSpPr>
        <p:spPr bwMode="auto">
          <a:xfrm>
            <a:off x="123825" y="3625166"/>
            <a:ext cx="106271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Larger,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slower,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cheaper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storage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devices</a:t>
            </a:r>
          </a:p>
        </p:txBody>
      </p:sp>
      <p:sp>
        <p:nvSpPr>
          <p:cNvPr id="161" name="Line 224"/>
          <p:cNvSpPr>
            <a:spLocks noChangeAspect="1" noChangeShapeType="1"/>
          </p:cNvSpPr>
          <p:nvPr/>
        </p:nvSpPr>
        <p:spPr bwMode="auto">
          <a:xfrm>
            <a:off x="2020888" y="3586163"/>
            <a:ext cx="3475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2" name="Text Box 225"/>
          <p:cNvSpPr txBox="1">
            <a:spLocks noChangeAspect="1" noChangeArrowheads="1"/>
          </p:cNvSpPr>
          <p:nvPr/>
        </p:nvSpPr>
        <p:spPr bwMode="auto">
          <a:xfrm>
            <a:off x="2343150" y="5947460"/>
            <a:ext cx="29561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Remote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(e.g., Web servers)</a:t>
            </a:r>
          </a:p>
        </p:txBody>
      </p:sp>
      <p:sp>
        <p:nvSpPr>
          <p:cNvPr id="165" name="Text Box 227"/>
          <p:cNvSpPr txBox="1">
            <a:spLocks noChangeAspect="1" noChangeArrowheads="1"/>
          </p:cNvSpPr>
          <p:nvPr/>
        </p:nvSpPr>
        <p:spPr bwMode="auto">
          <a:xfrm>
            <a:off x="4281633" y="5538431"/>
            <a:ext cx="27125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Local disks hold files retrieved from disks on remote</a:t>
            </a:r>
            <a:r>
              <a:rPr kumimoji="0" lang="en-US" sz="120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servers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6" name="Line 235"/>
          <p:cNvSpPr>
            <a:spLocks noChangeAspect="1" noChangeShapeType="1"/>
          </p:cNvSpPr>
          <p:nvPr/>
        </p:nvSpPr>
        <p:spPr bwMode="auto">
          <a:xfrm>
            <a:off x="1473200" y="4632325"/>
            <a:ext cx="4576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67" name="Text Box 236"/>
          <p:cNvSpPr txBox="1">
            <a:spLocks noChangeAspect="1" noChangeArrowheads="1"/>
          </p:cNvSpPr>
          <p:nvPr/>
        </p:nvSpPr>
        <p:spPr bwMode="auto">
          <a:xfrm>
            <a:off x="3260450" y="1948547"/>
            <a:ext cx="11215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L2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(SRAM)</a:t>
            </a:r>
          </a:p>
        </p:txBody>
      </p:sp>
      <p:sp>
        <p:nvSpPr>
          <p:cNvPr id="169" name="Text Box 243"/>
          <p:cNvSpPr txBox="1">
            <a:spLocks noChangeAspect="1" noChangeArrowheads="1"/>
          </p:cNvSpPr>
          <p:nvPr/>
        </p:nvSpPr>
        <p:spPr bwMode="auto">
          <a:xfrm>
            <a:off x="4264561" y="1683790"/>
            <a:ext cx="23561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L1 cache holds cache lines retrieved from the L2 cache.</a:t>
            </a:r>
          </a:p>
        </p:txBody>
      </p:sp>
      <p:sp>
        <p:nvSpPr>
          <p:cNvPr id="171" name="Text Box 233"/>
          <p:cNvSpPr txBox="1">
            <a:spLocks noChangeAspect="1" noChangeArrowheads="1"/>
          </p:cNvSpPr>
          <p:nvPr/>
        </p:nvSpPr>
        <p:spPr bwMode="auto">
          <a:xfrm>
            <a:off x="4046683" y="1015451"/>
            <a:ext cx="24234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CPU registers hold words retrieved from </a:t>
            </a:r>
            <a:r>
              <a:rPr kumimoji="0" lang="en-US" sz="12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th</a:t>
            </a:r>
            <a:r>
              <a:rPr lang="en-US" sz="1200" kern="0" dirty="0">
                <a:solidFill>
                  <a:srgbClr val="FF0000"/>
                </a:solidFill>
                <a:latin typeface="Arial"/>
                <a:cs typeface="Arial"/>
              </a:rPr>
              <a:t>e L1 cache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.</a:t>
            </a:r>
          </a:p>
        </p:txBody>
      </p:sp>
      <p:sp>
        <p:nvSpPr>
          <p:cNvPr id="174" name="Text Box 231"/>
          <p:cNvSpPr txBox="1">
            <a:spLocks noChangeAspect="1" noChangeArrowheads="1"/>
          </p:cNvSpPr>
          <p:nvPr/>
        </p:nvSpPr>
        <p:spPr bwMode="auto">
          <a:xfrm>
            <a:off x="4257197" y="2458393"/>
            <a:ext cx="22128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L2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retrieved from L3 cache</a:t>
            </a:r>
          </a:p>
        </p:txBody>
      </p:sp>
      <p:sp>
        <p:nvSpPr>
          <p:cNvPr id="176" name="Text Box 247"/>
          <p:cNvSpPr txBox="1">
            <a:spLocks noChangeAspect="1" noChangeArrowheads="1"/>
          </p:cNvSpPr>
          <p:nvPr/>
        </p:nvSpPr>
        <p:spPr bwMode="auto">
          <a:xfrm>
            <a:off x="3000375" y="644009"/>
            <a:ext cx="530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L0:</a:t>
            </a:r>
          </a:p>
        </p:txBody>
      </p:sp>
      <p:sp>
        <p:nvSpPr>
          <p:cNvPr id="177" name="Text Box 248"/>
          <p:cNvSpPr txBox="1">
            <a:spLocks noChangeAspect="1" noChangeArrowheads="1"/>
          </p:cNvSpPr>
          <p:nvPr/>
        </p:nvSpPr>
        <p:spPr bwMode="auto">
          <a:xfrm>
            <a:off x="2745685" y="1353622"/>
            <a:ext cx="530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L1:</a:t>
            </a:r>
          </a:p>
        </p:txBody>
      </p:sp>
      <p:sp>
        <p:nvSpPr>
          <p:cNvPr id="178" name="Text Box 249"/>
          <p:cNvSpPr txBox="1">
            <a:spLocks noChangeAspect="1" noChangeArrowheads="1"/>
          </p:cNvSpPr>
          <p:nvPr/>
        </p:nvSpPr>
        <p:spPr bwMode="auto">
          <a:xfrm>
            <a:off x="2479675" y="2041009"/>
            <a:ext cx="530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L2:</a:t>
            </a:r>
          </a:p>
        </p:txBody>
      </p:sp>
      <p:sp>
        <p:nvSpPr>
          <p:cNvPr id="179" name="Text Box 250"/>
          <p:cNvSpPr txBox="1">
            <a:spLocks noChangeAspect="1" noChangeArrowheads="1"/>
          </p:cNvSpPr>
          <p:nvPr/>
        </p:nvSpPr>
        <p:spPr bwMode="auto">
          <a:xfrm>
            <a:off x="2073275" y="2796659"/>
            <a:ext cx="530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L3:</a:t>
            </a:r>
          </a:p>
        </p:txBody>
      </p:sp>
      <p:sp>
        <p:nvSpPr>
          <p:cNvPr id="180" name="Text Box 251"/>
          <p:cNvSpPr txBox="1">
            <a:spLocks noChangeAspect="1" noChangeArrowheads="1"/>
          </p:cNvSpPr>
          <p:nvPr/>
        </p:nvSpPr>
        <p:spPr bwMode="auto">
          <a:xfrm>
            <a:off x="1547813" y="3795197"/>
            <a:ext cx="530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L4:</a:t>
            </a:r>
          </a:p>
        </p:txBody>
      </p:sp>
      <p:sp>
        <p:nvSpPr>
          <p:cNvPr id="181" name="Text Box 252"/>
          <p:cNvSpPr txBox="1">
            <a:spLocks noChangeAspect="1" noChangeArrowheads="1"/>
          </p:cNvSpPr>
          <p:nvPr/>
        </p:nvSpPr>
        <p:spPr bwMode="auto">
          <a:xfrm>
            <a:off x="927100" y="4912797"/>
            <a:ext cx="530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L5:</a:t>
            </a:r>
          </a:p>
        </p:txBody>
      </p:sp>
      <p:sp>
        <p:nvSpPr>
          <p:cNvPr id="182" name="Text Box 289"/>
          <p:cNvSpPr txBox="1">
            <a:spLocks noChangeAspect="1" noChangeArrowheads="1"/>
          </p:cNvSpPr>
          <p:nvPr/>
        </p:nvSpPr>
        <p:spPr bwMode="auto">
          <a:xfrm>
            <a:off x="130175" y="1137553"/>
            <a:ext cx="106271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Smaller,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faster,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costlier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storage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devices</a:t>
            </a:r>
          </a:p>
        </p:txBody>
      </p:sp>
      <p:sp>
        <p:nvSpPr>
          <p:cNvPr id="183" name="Line 291"/>
          <p:cNvSpPr>
            <a:spLocks noChangeShapeType="1"/>
          </p:cNvSpPr>
          <p:nvPr/>
        </p:nvSpPr>
        <p:spPr bwMode="auto">
          <a:xfrm flipH="1" flipV="1">
            <a:off x="90488" y="954088"/>
            <a:ext cx="0" cy="215423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84" name="Line 292"/>
          <p:cNvSpPr>
            <a:spLocks noChangeAspect="1" noChangeShapeType="1"/>
          </p:cNvSpPr>
          <p:nvPr/>
        </p:nvSpPr>
        <p:spPr bwMode="auto">
          <a:xfrm>
            <a:off x="882650" y="5743575"/>
            <a:ext cx="5765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85" name="Text Box 293"/>
          <p:cNvSpPr txBox="1">
            <a:spLocks noChangeAspect="1" noChangeArrowheads="1"/>
          </p:cNvSpPr>
          <p:nvPr/>
        </p:nvSpPr>
        <p:spPr bwMode="auto">
          <a:xfrm>
            <a:off x="3260450" y="2780397"/>
            <a:ext cx="11215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L3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(SRAM)</a:t>
            </a:r>
          </a:p>
        </p:txBody>
      </p:sp>
      <p:sp>
        <p:nvSpPr>
          <p:cNvPr id="187" name="Text Box 295"/>
          <p:cNvSpPr txBox="1">
            <a:spLocks noChangeAspect="1" noChangeArrowheads="1"/>
          </p:cNvSpPr>
          <p:nvPr/>
        </p:nvSpPr>
        <p:spPr bwMode="auto">
          <a:xfrm>
            <a:off x="4435476" y="3351827"/>
            <a:ext cx="2876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L3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 retrieved from main memory.</a:t>
            </a:r>
          </a:p>
        </p:txBody>
      </p:sp>
      <p:sp>
        <p:nvSpPr>
          <p:cNvPr id="189" name="Text Box 297"/>
          <p:cNvSpPr txBox="1">
            <a:spLocks noChangeAspect="1" noChangeArrowheads="1"/>
          </p:cNvSpPr>
          <p:nvPr/>
        </p:nvSpPr>
        <p:spPr bwMode="auto">
          <a:xfrm>
            <a:off x="381000" y="5963722"/>
            <a:ext cx="530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L6:</a:t>
            </a:r>
          </a:p>
        </p:txBody>
      </p:sp>
      <p:sp>
        <p:nvSpPr>
          <p:cNvPr id="234" name="Text Box 229"/>
          <p:cNvSpPr txBox="1">
            <a:spLocks noChangeAspect="1" noChangeArrowheads="1"/>
          </p:cNvSpPr>
          <p:nvPr/>
        </p:nvSpPr>
        <p:spPr bwMode="auto">
          <a:xfrm>
            <a:off x="4046683" y="4392447"/>
            <a:ext cx="26017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Main memory holds disk blocks retrieved from local disks.</a:t>
            </a:r>
          </a:p>
        </p:txBody>
      </p:sp>
      <p:pic>
        <p:nvPicPr>
          <p:cNvPr id="4098" name="Picture 2" descr="https://img2.baidu.com/it/u=1601904774,2020645858&amp;fm=26&amp;fmt=auto">
            <a:extLst>
              <a:ext uri="{FF2B5EF4-FFF2-40B4-BE49-F238E27FC236}">
                <a16:creationId xmlns:a16="http://schemas.microsoft.com/office/drawing/2014/main" id="{4556F6C1-0C8C-49AB-9698-69BD6F624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517" b="83784" l="29000" r="69600">
                        <a14:foregroundMark x1="29028" y1="58685" x2="29000" y2="58859"/>
                        <a14:foregroundMark x1="29186" y1="57704" x2="29140" y2="57989"/>
                        <a14:foregroundMark x1="30014" y1="52553" x2="29935" y2="53044"/>
                        <a14:foregroundMark x1="31800" y1="41441" x2="30014" y2="52553"/>
                        <a14:foregroundMark x1="44000" y1="83483" x2="49600" y2="84084"/>
                        <a14:foregroundMark x1="45200" y1="17417" x2="48800" y2="16517"/>
                        <a14:foregroundMark x1="56800" y1="23423" x2="56800" y2="23423"/>
                        <a14:foregroundMark x1="58800" y1="20120" x2="55000" y2="23724"/>
                        <a14:foregroundMark x1="55000" y1="23724" x2="54400" y2="27628"/>
                        <a14:foregroundMark x1="55000" y1="30330" x2="59200" y2="30030"/>
                        <a14:foregroundMark x1="59200" y1="30030" x2="59400" y2="30030"/>
                        <a14:foregroundMark x1="64800" y1="32733" x2="69000" y2="33934"/>
                        <a14:foregroundMark x1="69000" y1="33934" x2="69600" y2="27628"/>
                        <a14:foregroundMark x1="69600" y1="27628" x2="68200" y2="27027"/>
                        <a14:backgroundMark x1="29800" y1="59760" x2="29600" y2="57658"/>
                        <a14:backgroundMark x1="29400" y1="54054" x2="29000" y2="57658"/>
                        <a14:backgroundMark x1="29600" y1="52853" x2="29200" y2="54354"/>
                        <a14:backgroundMark x1="29000" y1="59459" x2="29000" y2="59459"/>
                        <a14:backgroundMark x1="29000" y1="58859" x2="29000" y2="58859"/>
                        <a14:backgroundMark x1="29200" y1="59459" x2="29000" y2="57357"/>
                        <a14:backgroundMark x1="29400" y1="53153" x2="29400" y2="53153"/>
                        <a14:backgroundMark x1="29600" y1="52553" x2="29600" y2="5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29" t="10611" r="27633" b="13163"/>
          <a:stretch/>
        </p:blipFill>
        <p:spPr bwMode="auto">
          <a:xfrm>
            <a:off x="6741735" y="238855"/>
            <a:ext cx="552396" cy="6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F03D0F2-7941-4595-B6DB-263BB1B86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00" b="90400" l="13226" r="38226">
                        <a14:foregroundMark x1="22581" y1="18800" x2="23710" y2="10400"/>
                        <a14:foregroundMark x1="23710" y1="10400" x2="26613" y2="7600"/>
                        <a14:foregroundMark x1="26613" y1="7600" x2="29516" y2="13600"/>
                        <a14:foregroundMark x1="29516" y1="13600" x2="27258" y2="20800"/>
                        <a14:foregroundMark x1="27258" y1="20800" x2="26774" y2="21200"/>
                        <a14:foregroundMark x1="24194" y1="11600" x2="27581" y2="8800"/>
                        <a14:foregroundMark x1="27581" y1="8800" x2="27903" y2="10000"/>
                        <a14:foregroundMark x1="12742" y1="76800" x2="14839" y2="82800"/>
                        <a14:foregroundMark x1="14839" y1="82800" x2="17097" y2="83600"/>
                        <a14:foregroundMark x1="17581" y1="86800" x2="20484" y2="88800"/>
                        <a14:foregroundMark x1="20484" y1="88800" x2="21935" y2="86000"/>
                        <a14:foregroundMark x1="31290" y1="90400" x2="33226" y2="88400"/>
                        <a14:foregroundMark x1="37097" y1="70400" x2="38226" y2="78000"/>
                        <a14:foregroundMark x1="38226" y1="78000" x2="35968" y2="84000"/>
                        <a14:foregroundMark x1="35968" y1="84000" x2="36613" y2="7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5578" r="60134" b="8495"/>
          <a:stretch/>
        </p:blipFill>
        <p:spPr bwMode="auto">
          <a:xfrm>
            <a:off x="7952703" y="248864"/>
            <a:ext cx="545005" cy="6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474CDA0-0F3C-417E-A395-B7336A43F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9532" y="311604"/>
            <a:ext cx="552396" cy="548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https://img0.baidu.com/it/u=3095175320,1650188682&amp;fm=253&amp;fmt=auto&amp;app=120&amp;f=JPEG?w=640&amp;h=341">
            <a:extLst>
              <a:ext uri="{FF2B5EF4-FFF2-40B4-BE49-F238E27FC236}">
                <a16:creationId xmlns:a16="http://schemas.microsoft.com/office/drawing/2014/main" id="{C17F3078-5C4B-486A-B5E4-CFBB2DE5E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5" t="459" r="39109" b="48914"/>
          <a:stretch/>
        </p:blipFill>
        <p:spPr bwMode="auto">
          <a:xfrm>
            <a:off x="8530500" y="244087"/>
            <a:ext cx="578542" cy="5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809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n (much smaller than n)</a:t>
            </a:r>
          </a:p>
          <a:p>
            <a:endParaRPr lang="en-US" dirty="0"/>
          </a:p>
          <a:p>
            <a:r>
              <a:rPr lang="en-US" dirty="0"/>
              <a:t>Second iteration:</a:t>
            </a:r>
          </a:p>
          <a:p>
            <a:pPr lvl="1"/>
            <a:r>
              <a:rPr lang="en-US" dirty="0"/>
              <a:t>Again:</a:t>
            </a:r>
            <a:br>
              <a:rPr lang="en-US" dirty="0"/>
            </a:br>
            <a:r>
              <a:rPr lang="en-US" dirty="0"/>
              <a:t>n/8 + n = 9n/8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dirty="0"/>
              <a:t>9n/8 * n</a:t>
            </a:r>
            <a:r>
              <a:rPr lang="en-US" baseline="30000" dirty="0"/>
              <a:t>2</a:t>
            </a:r>
            <a:r>
              <a:rPr lang="en-US" dirty="0"/>
              <a:t> = (9/8) * n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3654624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836039" y="4225329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406891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*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395942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04732" y="3654624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3654623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8266" y="4552665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479762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Matrix Multiplication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143000"/>
            <a:ext cx="8839200" cy="3536865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	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B x B mini matrix multiplications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     for (i1 =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; i1 &lt; </a:t>
            </a:r>
            <a:r>
              <a:rPr lang="en-US" sz="1600" dirty="0" err="1">
                <a:latin typeface="Courier New" pitchFamily="49" charset="0"/>
              </a:rPr>
              <a:t>i+B</a:t>
            </a:r>
            <a:r>
              <a:rPr lang="en-US" sz="1600" dirty="0">
                <a:latin typeface="Courier New" pitchFamily="49" charset="0"/>
              </a:rPr>
              <a:t>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r>
              <a:rPr lang="en-US" sz="1600" dirty="0">
                <a:latin typeface="Courier New" pitchFamily="49" charset="0"/>
              </a:rPr>
              <a:t>                      for (j1 = j; j1 &lt; </a:t>
            </a:r>
            <a:r>
              <a:rPr lang="en-US" sz="1600" dirty="0" err="1">
                <a:latin typeface="Courier New" pitchFamily="49" charset="0"/>
              </a:rPr>
              <a:t>j+B</a:t>
            </a:r>
            <a:r>
              <a:rPr lang="en-US" sz="1600" dirty="0">
                <a:latin typeface="Courier New" pitchFamily="49" charset="0"/>
              </a:rPr>
              <a:t>; j++)</a:t>
            </a:r>
          </a:p>
          <a:p>
            <a:r>
              <a:rPr lang="en-US" sz="1600" dirty="0">
                <a:latin typeface="Courier New" pitchFamily="49" charset="0"/>
              </a:rPr>
              <a:t>                          for (k1 = k; k1 &lt; </a:t>
            </a:r>
            <a:r>
              <a:rPr lang="en-US" sz="1600" dirty="0" err="1">
                <a:latin typeface="Courier New" pitchFamily="49" charset="0"/>
              </a:rPr>
              <a:t>k+B</a:t>
            </a:r>
            <a:r>
              <a:rPr lang="en-US" sz="1600" dirty="0">
                <a:latin typeface="Courier New" pitchFamily="49" charset="0"/>
              </a:rPr>
              <a:t>; k++)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             c[i1*n+j1] += a[i1*n + k1]*b[k1*n + j1];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46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848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0" y="585217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i1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4196" y="465986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j1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9997" y="559589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*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95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5782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143000" y="5969001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287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3864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284665" y="59436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5400000">
            <a:off x="3996268" y="5638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5400000">
            <a:off x="2848242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3085309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23841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26127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30"/>
          <p:cNvGrpSpPr/>
          <p:nvPr/>
        </p:nvGrpSpPr>
        <p:grpSpPr>
          <a:xfrm rot="5400000">
            <a:off x="4207934" y="5647267"/>
            <a:ext cx="702734" cy="228600"/>
            <a:chOff x="2650069" y="6316133"/>
            <a:chExt cx="702734" cy="228600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TextBox 31"/>
          <p:cNvSpPr txBox="1"/>
          <p:nvPr/>
        </p:nvSpPr>
        <p:spPr>
          <a:xfrm>
            <a:off x="3756917" y="6488668"/>
            <a:ext cx="16278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34" name="Straight Arrow Connector 33"/>
          <p:cNvCxnSpPr>
            <a:stCxn id="32" idx="0"/>
            <a:endCxn id="20" idx="3"/>
          </p:cNvCxnSpPr>
          <p:nvPr/>
        </p:nvCxnSpPr>
        <p:spPr bwMode="auto">
          <a:xfrm flipH="1" flipV="1">
            <a:off x="4567768" y="6324600"/>
            <a:ext cx="3090" cy="1640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7010400" y="4343400"/>
            <a:ext cx="2036948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bmm.c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n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First (block) iteration:</a:t>
            </a:r>
          </a:p>
          <a:p>
            <a:pPr lvl="1"/>
            <a:r>
              <a:rPr lang="en-US" dirty="0"/>
              <a:t>B</a:t>
            </a:r>
            <a:r>
              <a:rPr lang="en-US" baseline="30000" dirty="0"/>
              <a:t>2</a:t>
            </a:r>
            <a:r>
              <a:rPr lang="en-US" dirty="0"/>
              <a:t>/8 misses for each block</a:t>
            </a:r>
          </a:p>
          <a:p>
            <a:pPr lvl="1"/>
            <a:r>
              <a:rPr lang="en-US" dirty="0"/>
              <a:t>2n/B *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dirty="0" err="1"/>
              <a:t>nB</a:t>
            </a:r>
            <a:r>
              <a:rPr lang="en-US" dirty="0"/>
              <a:t>/4</a:t>
            </a:r>
            <a:br>
              <a:rPr lang="en-US" dirty="0"/>
            </a:br>
            <a:r>
              <a:rPr lang="en-US" dirty="0"/>
              <a:t>(omitting matrix c)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in cache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597689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*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5867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114800" y="55626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55607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029618" y="6019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241284" y="60282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814083" y="5552267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85265" y="414809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*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1148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899933" y="37319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5400000">
            <a:off x="7010400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rot="5400000">
            <a:off x="6463510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5400000">
            <a:off x="6700577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rot="5400000">
            <a:off x="59994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rot="5400000">
            <a:off x="62280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30"/>
          <p:cNvGrpSpPr/>
          <p:nvPr/>
        </p:nvGrpSpPr>
        <p:grpSpPr>
          <a:xfrm rot="5400000">
            <a:off x="7230692" y="4199467"/>
            <a:ext cx="702734" cy="228600"/>
            <a:chOff x="2650069" y="6316133"/>
            <a:chExt cx="702734" cy="228600"/>
          </a:xfrm>
        </p:grpSpPr>
        <p:cxnSp>
          <p:nvCxnSpPr>
            <p:cNvPr id="68" name="Straight Connector 67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2" name="TextBox 71"/>
          <p:cNvSpPr txBox="1"/>
          <p:nvPr/>
        </p:nvSpPr>
        <p:spPr>
          <a:xfrm>
            <a:off x="7058918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73" name="Straight Arrow Connector 72"/>
          <p:cNvCxnSpPr/>
          <p:nvPr/>
        </p:nvCxnSpPr>
        <p:spPr bwMode="auto">
          <a:xfrm rot="16200000" flipV="1">
            <a:off x="7354845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n/B blocks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7488157" y="6493935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16138" y="5560734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/>
      <p:bldP spid="32" grpId="0" animBg="1"/>
      <p:bldP spid="33" grpId="0"/>
      <p:bldP spid="34" grpId="0" animBg="1"/>
      <p:bldP spid="37" grpId="0" animBg="1"/>
      <p:bldP spid="38" grpId="0" animBg="1"/>
      <p:bldP spid="53" grpId="0" animBg="1"/>
      <p:bldP spid="48" grpId="0" animBg="1"/>
      <p:bldP spid="4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5343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n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Second (block) iteration:</a:t>
            </a:r>
          </a:p>
          <a:p>
            <a:pPr lvl="1"/>
            <a:r>
              <a:rPr lang="en-US" dirty="0"/>
              <a:t>Same as first iteration</a:t>
            </a:r>
          </a:p>
          <a:p>
            <a:pPr lvl="1"/>
            <a:r>
              <a:rPr lang="en-US" dirty="0"/>
              <a:t>2n/B *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dirty="0" err="1"/>
              <a:t>nB</a:t>
            </a:r>
            <a:r>
              <a:rPr lang="en-US" dirty="0"/>
              <a:t>/4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dirty="0" err="1"/>
              <a:t>nB</a:t>
            </a:r>
            <a:r>
              <a:rPr lang="en-US" dirty="0"/>
              <a:t>/4 * (n/B)</a:t>
            </a:r>
            <a:r>
              <a:rPr lang="en-US" baseline="30000" dirty="0"/>
              <a:t>2</a:t>
            </a:r>
            <a:r>
              <a:rPr lang="en-US" dirty="0"/>
              <a:t> = n</a:t>
            </a:r>
            <a:r>
              <a:rPr lang="en-US" baseline="30000" dirty="0"/>
              <a:t>3</a:t>
            </a:r>
            <a:r>
              <a:rPr lang="en-US" dirty="0"/>
              <a:t>/(4B)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414809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*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1148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374056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264401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476067" y="41994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7016583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 bwMode="auto">
          <a:xfrm rot="16200000" flipV="1">
            <a:off x="7638479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n/B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blocking: (9/8) * n</a:t>
            </a:r>
            <a:r>
              <a:rPr lang="en-US" baseline="30000" dirty="0"/>
              <a:t>3</a:t>
            </a:r>
          </a:p>
          <a:p>
            <a:r>
              <a:rPr lang="en-US" dirty="0"/>
              <a:t>Blocking: 1/(4B) * n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  <a:p>
            <a:r>
              <a:rPr lang="en-US" dirty="0"/>
              <a:t>Suggest largest possible block size B, but limit 3B</a:t>
            </a:r>
            <a:r>
              <a:rPr lang="en-US" baseline="30000" dirty="0"/>
              <a:t>2</a:t>
            </a:r>
            <a:r>
              <a:rPr lang="en-US" dirty="0"/>
              <a:t> &lt; C!</a:t>
            </a:r>
            <a:endParaRPr lang="en-US" sz="2000" b="0" dirty="0"/>
          </a:p>
          <a:p>
            <a:endParaRPr lang="en-US" dirty="0"/>
          </a:p>
          <a:p>
            <a:r>
              <a:rPr lang="en-US" dirty="0"/>
              <a:t>Reason for dramatic difference:</a:t>
            </a:r>
          </a:p>
          <a:p>
            <a:pPr lvl="1"/>
            <a:r>
              <a:rPr lang="en-US" dirty="0"/>
              <a:t>Matrix multiplication has inherent temporal locality:</a:t>
            </a:r>
          </a:p>
          <a:p>
            <a:pPr lvl="2"/>
            <a:r>
              <a:rPr lang="en-US" dirty="0"/>
              <a:t>Input data: 3n</a:t>
            </a:r>
            <a:r>
              <a:rPr lang="en-US" baseline="30000" dirty="0"/>
              <a:t>2</a:t>
            </a:r>
            <a:r>
              <a:rPr lang="en-US" dirty="0"/>
              <a:t>, computation 2n</a:t>
            </a:r>
            <a:r>
              <a:rPr lang="en-US" baseline="30000" dirty="0"/>
              <a:t>3</a:t>
            </a:r>
          </a:p>
          <a:p>
            <a:pPr lvl="2"/>
            <a:r>
              <a:rPr lang="en-US" dirty="0"/>
              <a:t>Every array elements used O(n) times!</a:t>
            </a:r>
          </a:p>
          <a:p>
            <a:pPr lvl="1"/>
            <a:r>
              <a:rPr lang="en-US" dirty="0"/>
              <a:t>But program has to be written properly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Summary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memories can have significant performance impact</a:t>
            </a:r>
          </a:p>
          <a:p>
            <a:endParaRPr lang="en-US" dirty="0"/>
          </a:p>
          <a:p>
            <a:r>
              <a:rPr lang="en-US" dirty="0"/>
              <a:t>You can write your programs to exploit this!</a:t>
            </a:r>
          </a:p>
          <a:p>
            <a:pPr lvl="1"/>
            <a:r>
              <a:rPr lang="en-US" dirty="0"/>
              <a:t>Focus on the inner loops, where bulk of computations and memory accesses occur. </a:t>
            </a:r>
          </a:p>
          <a:p>
            <a:pPr lvl="1"/>
            <a:r>
              <a:rPr lang="en-US" dirty="0"/>
              <a:t>Try to maximize spatial locality by reading data objects with sequentially with stride 1.</a:t>
            </a:r>
          </a:p>
          <a:p>
            <a:pPr lvl="1"/>
            <a:r>
              <a:rPr lang="en-US" dirty="0"/>
              <a:t>Try to maximize temporal locality by using a data object as often as possible once it’s read from memory. </a:t>
            </a:r>
          </a:p>
        </p:txBody>
      </p:sp>
    </p:spTree>
    <p:extLst>
      <p:ext uri="{BB962C8B-B14F-4D97-AF65-F5344CB8AC3E}">
        <p14:creationId xmlns:p14="http://schemas.microsoft.com/office/powerpoint/2010/main" val="3757263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6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9448"/>
            <a:ext cx="9144000" cy="941494"/>
          </a:xfrm>
        </p:spPr>
        <p:txBody>
          <a:bodyPr/>
          <a:lstStyle/>
          <a:p>
            <a:r>
              <a:rPr lang="en-US"/>
              <a:t>Cache Placement and Address Translation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030413" y="3599444"/>
            <a:ext cx="4349749" cy="1176868"/>
            <a:chOff x="1279" y="2474"/>
            <a:chExt cx="2740" cy="870"/>
          </a:xfrm>
        </p:grpSpPr>
        <p:sp>
          <p:nvSpPr>
            <p:cNvPr id="1218564" name="Rectangle 4"/>
            <p:cNvSpPr>
              <a:spLocks noChangeArrowheads="1"/>
            </p:cNvSpPr>
            <p:nvPr/>
          </p:nvSpPr>
          <p:spPr bwMode="auto">
            <a:xfrm>
              <a:off x="1279" y="2906"/>
              <a:ext cx="394" cy="2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CPU</a:t>
              </a:r>
            </a:p>
          </p:txBody>
        </p:sp>
        <p:sp>
          <p:nvSpPr>
            <p:cNvPr id="1218565" name="Rectangle 5"/>
            <p:cNvSpPr>
              <a:spLocks noChangeArrowheads="1"/>
            </p:cNvSpPr>
            <p:nvPr/>
          </p:nvSpPr>
          <p:spPr bwMode="auto">
            <a:xfrm>
              <a:off x="1296" y="2832"/>
              <a:ext cx="368" cy="3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66" name="Rectangle 6"/>
            <p:cNvSpPr>
              <a:spLocks noChangeArrowheads="1"/>
            </p:cNvSpPr>
            <p:nvPr/>
          </p:nvSpPr>
          <p:spPr bwMode="auto">
            <a:xfrm>
              <a:off x="1903" y="2834"/>
              <a:ext cx="536" cy="46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Virtual</a:t>
              </a:r>
            </a:p>
            <a:p>
              <a:r>
                <a:rPr lang="en-US" sz="1805">
                  <a:latin typeface="Arial" charset="0"/>
                </a:rPr>
                <a:t>Cache</a:t>
              </a:r>
            </a:p>
          </p:txBody>
        </p:sp>
        <p:sp>
          <p:nvSpPr>
            <p:cNvPr id="1218567" name="Rectangle 7"/>
            <p:cNvSpPr>
              <a:spLocks noChangeArrowheads="1"/>
            </p:cNvSpPr>
            <p:nvPr/>
          </p:nvSpPr>
          <p:spPr bwMode="auto">
            <a:xfrm>
              <a:off x="1920" y="2832"/>
              <a:ext cx="512" cy="3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68" name="Rectangle 8"/>
            <p:cNvSpPr>
              <a:spLocks noChangeArrowheads="1"/>
            </p:cNvSpPr>
            <p:nvPr/>
          </p:nvSpPr>
          <p:spPr bwMode="auto">
            <a:xfrm>
              <a:off x="2655" y="2906"/>
              <a:ext cx="434" cy="2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MMU</a:t>
              </a:r>
            </a:p>
          </p:txBody>
        </p:sp>
        <p:sp>
          <p:nvSpPr>
            <p:cNvPr id="1218569" name="Rectangle 9"/>
            <p:cNvSpPr>
              <a:spLocks noChangeArrowheads="1"/>
            </p:cNvSpPr>
            <p:nvPr/>
          </p:nvSpPr>
          <p:spPr bwMode="auto">
            <a:xfrm>
              <a:off x="2688" y="2832"/>
              <a:ext cx="368" cy="3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70" name="Rectangle 10"/>
            <p:cNvSpPr>
              <a:spLocks noChangeArrowheads="1"/>
            </p:cNvSpPr>
            <p:nvPr/>
          </p:nvSpPr>
          <p:spPr bwMode="auto">
            <a:xfrm>
              <a:off x="3390" y="2905"/>
              <a:ext cx="420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71" name="Rectangle 11"/>
            <p:cNvSpPr>
              <a:spLocks noChangeArrowheads="1"/>
            </p:cNvSpPr>
            <p:nvPr/>
          </p:nvSpPr>
          <p:spPr bwMode="auto">
            <a:xfrm>
              <a:off x="3360" y="2736"/>
              <a:ext cx="656" cy="6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72" name="Line 12"/>
            <p:cNvSpPr>
              <a:spLocks noChangeShapeType="1"/>
            </p:cNvSpPr>
            <p:nvPr/>
          </p:nvSpPr>
          <p:spPr bwMode="auto">
            <a:xfrm>
              <a:off x="1672" y="301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73" name="Line 13"/>
            <p:cNvSpPr>
              <a:spLocks noChangeShapeType="1"/>
            </p:cNvSpPr>
            <p:nvPr/>
          </p:nvSpPr>
          <p:spPr bwMode="auto">
            <a:xfrm>
              <a:off x="3064" y="3016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74" name="Rectangle 14"/>
            <p:cNvSpPr>
              <a:spLocks noChangeArrowheads="1"/>
            </p:cNvSpPr>
            <p:nvPr/>
          </p:nvSpPr>
          <p:spPr bwMode="auto">
            <a:xfrm>
              <a:off x="3343" y="2810"/>
              <a:ext cx="676" cy="46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Physical</a:t>
              </a:r>
            </a:p>
            <a:p>
              <a:r>
                <a:rPr lang="en-US" sz="1805">
                  <a:latin typeface="Arial" charset="0"/>
                </a:rPr>
                <a:t>Memory</a:t>
              </a:r>
            </a:p>
          </p:txBody>
        </p:sp>
        <p:sp>
          <p:nvSpPr>
            <p:cNvPr id="1218575" name="Freeform 15"/>
            <p:cNvSpPr>
              <a:spLocks/>
            </p:cNvSpPr>
            <p:nvPr/>
          </p:nvSpPr>
          <p:spPr bwMode="auto">
            <a:xfrm>
              <a:off x="1720" y="2680"/>
              <a:ext cx="961" cy="337"/>
            </a:xfrm>
            <a:custGeom>
              <a:avLst/>
              <a:gdLst/>
              <a:ahLst/>
              <a:cxnLst>
                <a:cxn ang="0">
                  <a:pos x="0" y="336"/>
                </a:cxn>
                <a:cxn ang="0">
                  <a:pos x="0" y="0"/>
                </a:cxn>
                <a:cxn ang="0">
                  <a:pos x="768" y="0"/>
                </a:cxn>
                <a:cxn ang="0">
                  <a:pos x="768" y="336"/>
                </a:cxn>
                <a:cxn ang="0">
                  <a:pos x="960" y="336"/>
                </a:cxn>
              </a:cxnLst>
              <a:rect l="0" t="0" r="r" b="b"/>
              <a:pathLst>
                <a:path w="961" h="337">
                  <a:moveTo>
                    <a:pt x="0" y="336"/>
                  </a:moveTo>
                  <a:lnTo>
                    <a:pt x="0" y="0"/>
                  </a:lnTo>
                  <a:lnTo>
                    <a:pt x="768" y="0"/>
                  </a:lnTo>
                  <a:lnTo>
                    <a:pt x="768" y="336"/>
                  </a:lnTo>
                  <a:lnTo>
                    <a:pt x="960" y="33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76" name="Rectangle 16"/>
            <p:cNvSpPr>
              <a:spLocks noChangeArrowheads="1"/>
            </p:cNvSpPr>
            <p:nvPr/>
          </p:nvSpPr>
          <p:spPr bwMode="auto">
            <a:xfrm>
              <a:off x="1951" y="2474"/>
              <a:ext cx="278" cy="2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VA</a:t>
              </a:r>
            </a:p>
          </p:txBody>
        </p:sp>
        <p:sp>
          <p:nvSpPr>
            <p:cNvPr id="1218577" name="Rectangle 17"/>
            <p:cNvSpPr>
              <a:spLocks noChangeArrowheads="1"/>
            </p:cNvSpPr>
            <p:nvPr/>
          </p:nvSpPr>
          <p:spPr bwMode="auto">
            <a:xfrm>
              <a:off x="3055" y="2762"/>
              <a:ext cx="278" cy="2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PA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005014" y="1748921"/>
            <a:ext cx="4502149" cy="1176868"/>
            <a:chOff x="1263" y="1106"/>
            <a:chExt cx="2836" cy="870"/>
          </a:xfrm>
        </p:grpSpPr>
        <p:sp>
          <p:nvSpPr>
            <p:cNvPr id="1218579" name="Rectangle 19"/>
            <p:cNvSpPr>
              <a:spLocks noChangeArrowheads="1"/>
            </p:cNvSpPr>
            <p:nvPr/>
          </p:nvSpPr>
          <p:spPr bwMode="auto">
            <a:xfrm>
              <a:off x="1263" y="1538"/>
              <a:ext cx="394" cy="2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CPU</a:t>
              </a:r>
            </a:p>
          </p:txBody>
        </p:sp>
        <p:sp>
          <p:nvSpPr>
            <p:cNvPr id="1218580" name="Rectangle 20"/>
            <p:cNvSpPr>
              <a:spLocks noChangeArrowheads="1"/>
            </p:cNvSpPr>
            <p:nvPr/>
          </p:nvSpPr>
          <p:spPr bwMode="auto">
            <a:xfrm>
              <a:off x="1280" y="1464"/>
              <a:ext cx="368" cy="3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81" name="Rectangle 21"/>
            <p:cNvSpPr>
              <a:spLocks noChangeArrowheads="1"/>
            </p:cNvSpPr>
            <p:nvPr/>
          </p:nvSpPr>
          <p:spPr bwMode="auto">
            <a:xfrm>
              <a:off x="2640" y="1466"/>
              <a:ext cx="676" cy="46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 dirty="0">
                  <a:latin typeface="Arial" charset="0"/>
                </a:rPr>
                <a:t>Physical</a:t>
              </a:r>
            </a:p>
            <a:p>
              <a:r>
                <a:rPr lang="en-US" sz="1805" dirty="0">
                  <a:latin typeface="Arial" charset="0"/>
                </a:rPr>
                <a:t>Cache</a:t>
              </a:r>
            </a:p>
          </p:txBody>
        </p:sp>
        <p:sp>
          <p:nvSpPr>
            <p:cNvPr id="1218582" name="Rectangle 22"/>
            <p:cNvSpPr>
              <a:spLocks noChangeArrowheads="1"/>
            </p:cNvSpPr>
            <p:nvPr/>
          </p:nvSpPr>
          <p:spPr bwMode="auto">
            <a:xfrm>
              <a:off x="2576" y="1464"/>
              <a:ext cx="608" cy="3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83" name="Rectangle 23"/>
            <p:cNvSpPr>
              <a:spLocks noChangeArrowheads="1"/>
            </p:cNvSpPr>
            <p:nvPr/>
          </p:nvSpPr>
          <p:spPr bwMode="auto">
            <a:xfrm>
              <a:off x="1919" y="1538"/>
              <a:ext cx="434" cy="2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MMU</a:t>
              </a:r>
            </a:p>
          </p:txBody>
        </p:sp>
        <p:sp>
          <p:nvSpPr>
            <p:cNvPr id="1218584" name="Rectangle 24"/>
            <p:cNvSpPr>
              <a:spLocks noChangeArrowheads="1"/>
            </p:cNvSpPr>
            <p:nvPr/>
          </p:nvSpPr>
          <p:spPr bwMode="auto">
            <a:xfrm>
              <a:off x="1952" y="1464"/>
              <a:ext cx="368" cy="36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85" name="Rectangle 25"/>
            <p:cNvSpPr>
              <a:spLocks noChangeArrowheads="1"/>
            </p:cNvSpPr>
            <p:nvPr/>
          </p:nvSpPr>
          <p:spPr bwMode="auto">
            <a:xfrm>
              <a:off x="3470" y="1537"/>
              <a:ext cx="420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86" name="Rectangle 26"/>
            <p:cNvSpPr>
              <a:spLocks noChangeArrowheads="1"/>
            </p:cNvSpPr>
            <p:nvPr/>
          </p:nvSpPr>
          <p:spPr bwMode="auto">
            <a:xfrm>
              <a:off x="3440" y="1368"/>
              <a:ext cx="656" cy="6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87" name="Line 27"/>
            <p:cNvSpPr>
              <a:spLocks noChangeShapeType="1"/>
            </p:cNvSpPr>
            <p:nvPr/>
          </p:nvSpPr>
          <p:spPr bwMode="auto">
            <a:xfrm>
              <a:off x="1656" y="164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88" name="Line 28"/>
            <p:cNvSpPr>
              <a:spLocks noChangeShapeType="1"/>
            </p:cNvSpPr>
            <p:nvPr/>
          </p:nvSpPr>
          <p:spPr bwMode="auto">
            <a:xfrm>
              <a:off x="2328" y="164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89" name="Rectangle 29"/>
            <p:cNvSpPr>
              <a:spLocks noChangeArrowheads="1"/>
            </p:cNvSpPr>
            <p:nvPr/>
          </p:nvSpPr>
          <p:spPr bwMode="auto">
            <a:xfrm>
              <a:off x="3423" y="1442"/>
              <a:ext cx="676" cy="46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Physical</a:t>
              </a:r>
            </a:p>
            <a:p>
              <a:r>
                <a:rPr lang="en-US" sz="1805">
                  <a:latin typeface="Arial" charset="0"/>
                </a:rPr>
                <a:t>Memory</a:t>
              </a:r>
            </a:p>
          </p:txBody>
        </p:sp>
        <p:sp>
          <p:nvSpPr>
            <p:cNvPr id="1218590" name="Freeform 30"/>
            <p:cNvSpPr>
              <a:spLocks/>
            </p:cNvSpPr>
            <p:nvPr/>
          </p:nvSpPr>
          <p:spPr bwMode="auto">
            <a:xfrm>
              <a:off x="2376" y="1312"/>
              <a:ext cx="1057" cy="337"/>
            </a:xfrm>
            <a:custGeom>
              <a:avLst/>
              <a:gdLst/>
              <a:ahLst/>
              <a:cxnLst>
                <a:cxn ang="0">
                  <a:pos x="0" y="336"/>
                </a:cxn>
                <a:cxn ang="0">
                  <a:pos x="0" y="0"/>
                </a:cxn>
                <a:cxn ang="0">
                  <a:pos x="864" y="0"/>
                </a:cxn>
                <a:cxn ang="0">
                  <a:pos x="864" y="336"/>
                </a:cxn>
                <a:cxn ang="0">
                  <a:pos x="1056" y="336"/>
                </a:cxn>
              </a:cxnLst>
              <a:rect l="0" t="0" r="r" b="b"/>
              <a:pathLst>
                <a:path w="1057" h="337">
                  <a:moveTo>
                    <a:pt x="0" y="336"/>
                  </a:moveTo>
                  <a:lnTo>
                    <a:pt x="0" y="0"/>
                  </a:lnTo>
                  <a:lnTo>
                    <a:pt x="864" y="0"/>
                  </a:lnTo>
                  <a:lnTo>
                    <a:pt x="864" y="336"/>
                  </a:lnTo>
                  <a:lnTo>
                    <a:pt x="1056" y="33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18591" name="Rectangle 31"/>
            <p:cNvSpPr>
              <a:spLocks noChangeArrowheads="1"/>
            </p:cNvSpPr>
            <p:nvPr/>
          </p:nvSpPr>
          <p:spPr bwMode="auto">
            <a:xfrm>
              <a:off x="1647" y="1394"/>
              <a:ext cx="278" cy="2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VA</a:t>
              </a:r>
            </a:p>
          </p:txBody>
        </p:sp>
        <p:sp>
          <p:nvSpPr>
            <p:cNvPr id="1218592" name="Rectangle 32"/>
            <p:cNvSpPr>
              <a:spLocks noChangeArrowheads="1"/>
            </p:cNvSpPr>
            <p:nvPr/>
          </p:nvSpPr>
          <p:spPr bwMode="auto">
            <a:xfrm>
              <a:off x="2607" y="1106"/>
              <a:ext cx="278" cy="2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68034" tIns="33420" rIns="68034" bIns="33420">
              <a:spAutoFit/>
            </a:bodyPr>
            <a:lstStyle/>
            <a:p>
              <a:r>
                <a:rPr lang="en-US" sz="1805">
                  <a:latin typeface="Arial" charset="0"/>
                </a:rPr>
                <a:t>PA</a:t>
              </a:r>
            </a:p>
          </p:txBody>
        </p:sp>
      </p:grpSp>
      <p:sp>
        <p:nvSpPr>
          <p:cNvPr id="1218593" name="Rectangle 33"/>
          <p:cNvSpPr>
            <a:spLocks noChangeArrowheads="1"/>
          </p:cNvSpPr>
          <p:nvPr/>
        </p:nvSpPr>
        <p:spPr bwMode="auto">
          <a:xfrm>
            <a:off x="658813" y="1416151"/>
            <a:ext cx="1945680" cy="37338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84750" tIns="41631" rIns="84750" bIns="41631">
            <a:spAutoFit/>
          </a:bodyPr>
          <a:lstStyle/>
          <a:p>
            <a:r>
              <a:rPr lang="en-US" sz="1880" i="1" dirty="0">
                <a:latin typeface="Arial" charset="0"/>
              </a:rPr>
              <a:t>Physical Cache</a:t>
            </a:r>
          </a:p>
        </p:txBody>
      </p:sp>
      <p:sp>
        <p:nvSpPr>
          <p:cNvPr id="1218594" name="Rectangle 34"/>
          <p:cNvSpPr>
            <a:spLocks noChangeArrowheads="1"/>
          </p:cNvSpPr>
          <p:nvPr/>
        </p:nvSpPr>
        <p:spPr bwMode="auto">
          <a:xfrm>
            <a:off x="6891338" y="3991733"/>
            <a:ext cx="2093156" cy="124131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84750" tIns="41631" rIns="84750" bIns="41631">
            <a:spAutoFit/>
          </a:bodyPr>
          <a:lstStyle/>
          <a:p>
            <a:r>
              <a:rPr lang="en-US" sz="1880" i="1">
                <a:latin typeface="Arial" charset="0"/>
              </a:rPr>
              <a:t>aliasing problem</a:t>
            </a:r>
          </a:p>
          <a:p>
            <a:endParaRPr lang="en-US" sz="1880" i="1">
              <a:latin typeface="Arial" charset="0"/>
            </a:endParaRPr>
          </a:p>
          <a:p>
            <a:r>
              <a:rPr lang="en-US" sz="1880" i="1">
                <a:latin typeface="Arial" charset="0"/>
              </a:rPr>
              <a:t>cold start after </a:t>
            </a:r>
          </a:p>
          <a:p>
            <a:r>
              <a:rPr lang="en-US" sz="1880" i="1">
                <a:latin typeface="Arial" charset="0"/>
              </a:rPr>
              <a:t>  context switch</a:t>
            </a:r>
          </a:p>
        </p:txBody>
      </p:sp>
      <p:sp>
        <p:nvSpPr>
          <p:cNvPr id="1218595" name="Rectangle 35"/>
          <p:cNvSpPr>
            <a:spLocks noChangeArrowheads="1"/>
          </p:cNvSpPr>
          <p:nvPr/>
        </p:nvSpPr>
        <p:spPr bwMode="auto">
          <a:xfrm>
            <a:off x="6881814" y="2152031"/>
            <a:ext cx="1030365" cy="66269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84750" tIns="41631" rIns="84750" bIns="41631">
            <a:spAutoFit/>
          </a:bodyPr>
          <a:lstStyle/>
          <a:p>
            <a:r>
              <a:rPr lang="en-US" sz="1880" i="1">
                <a:latin typeface="Arial" charset="0"/>
              </a:rPr>
              <a:t>longer </a:t>
            </a:r>
          </a:p>
          <a:p>
            <a:r>
              <a:rPr lang="en-US" sz="1880" i="1">
                <a:latin typeface="Arial" charset="0"/>
              </a:rPr>
              <a:t>hit time</a:t>
            </a:r>
          </a:p>
        </p:txBody>
      </p:sp>
      <p:sp>
        <p:nvSpPr>
          <p:cNvPr id="1218596" name="Rectangle 36"/>
          <p:cNvSpPr>
            <a:spLocks noChangeArrowheads="1"/>
          </p:cNvSpPr>
          <p:nvPr/>
        </p:nvSpPr>
        <p:spPr bwMode="auto">
          <a:xfrm>
            <a:off x="696914" y="3304550"/>
            <a:ext cx="3094263" cy="37338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84750" tIns="41631" rIns="84750" bIns="41631">
            <a:spAutoFit/>
          </a:bodyPr>
          <a:lstStyle/>
          <a:p>
            <a:r>
              <a:rPr lang="en-US" sz="1880" i="1">
                <a:latin typeface="Arial" charset="0"/>
              </a:rPr>
              <a:t>Virtual Cache (SPARC2’s)</a:t>
            </a:r>
          </a:p>
        </p:txBody>
      </p:sp>
      <p:sp>
        <p:nvSpPr>
          <p:cNvPr id="1218597" name="Rectangle 37"/>
          <p:cNvSpPr>
            <a:spLocks noChangeArrowheads="1"/>
          </p:cNvSpPr>
          <p:nvPr/>
        </p:nvSpPr>
        <p:spPr bwMode="auto">
          <a:xfrm>
            <a:off x="952821" y="5753288"/>
            <a:ext cx="6812910" cy="77836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84750" tIns="41631" rIns="84750" bIns="41631">
            <a:spAutoFit/>
          </a:bodyPr>
          <a:lstStyle/>
          <a:p>
            <a:r>
              <a:rPr lang="en-US" sz="2256" i="1" dirty="0">
                <a:solidFill>
                  <a:srgbClr val="C00000"/>
                </a:solidFill>
                <a:latin typeface="Arial" charset="0"/>
              </a:rPr>
              <a:t>Virtual caches are not popular anymore because</a:t>
            </a:r>
          </a:p>
          <a:p>
            <a:r>
              <a:rPr lang="en-US" sz="2256" i="1" dirty="0">
                <a:solidFill>
                  <a:srgbClr val="C00000"/>
                </a:solidFill>
                <a:latin typeface="Arial" charset="0"/>
              </a:rPr>
              <a:t>MMU and CPU can be integrated on one chip</a:t>
            </a:r>
          </a:p>
        </p:txBody>
      </p:sp>
      <p:sp>
        <p:nvSpPr>
          <p:cNvPr id="1218598" name="Line 38"/>
          <p:cNvSpPr>
            <a:spLocks noChangeShapeType="1"/>
          </p:cNvSpPr>
          <p:nvPr/>
        </p:nvSpPr>
        <p:spPr bwMode="auto">
          <a:xfrm>
            <a:off x="1981200" y="2850035"/>
            <a:ext cx="2514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 wrap="none" lIns="85642" tIns="42821" rIns="85642" bIns="42821" anchor="ctr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218599" name="Line 39"/>
          <p:cNvSpPr>
            <a:spLocks noChangeShapeType="1"/>
          </p:cNvSpPr>
          <p:nvPr/>
        </p:nvSpPr>
        <p:spPr bwMode="auto">
          <a:xfrm>
            <a:off x="2057400" y="4668093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 wrap="none" lIns="85642" tIns="42821" rIns="85642" bIns="42821" anchor="ctr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218600" name="Text Box 40"/>
          <p:cNvSpPr txBox="1">
            <a:spLocks noChangeArrowheads="1"/>
          </p:cNvSpPr>
          <p:nvPr/>
        </p:nvSpPr>
        <p:spPr bwMode="auto">
          <a:xfrm>
            <a:off x="2057400" y="2836508"/>
            <a:ext cx="2263775" cy="375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85642" tIns="42821" rIns="85642" bIns="42821">
            <a:spAutoFit/>
          </a:bodyPr>
          <a:lstStyle/>
          <a:p>
            <a:pPr algn="ctr"/>
            <a:r>
              <a:rPr lang="en-US" sz="1880" i="1" dirty="0">
                <a:solidFill>
                  <a:srgbClr val="C00000"/>
                </a:solidFill>
                <a:latin typeface="Arial" charset="0"/>
              </a:rPr>
              <a:t>fetch critical path</a:t>
            </a:r>
          </a:p>
        </p:txBody>
      </p:sp>
      <p:sp>
        <p:nvSpPr>
          <p:cNvPr id="1218601" name="Text Box 41"/>
          <p:cNvSpPr txBox="1">
            <a:spLocks noChangeArrowheads="1"/>
          </p:cNvSpPr>
          <p:nvPr/>
        </p:nvSpPr>
        <p:spPr bwMode="auto">
          <a:xfrm>
            <a:off x="1600201" y="4654566"/>
            <a:ext cx="2263775" cy="3757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85642" tIns="42821" rIns="85642" bIns="42821">
            <a:spAutoFit/>
          </a:bodyPr>
          <a:lstStyle/>
          <a:p>
            <a:pPr algn="ctr"/>
            <a:r>
              <a:rPr lang="en-US" sz="1880" i="1">
                <a:solidFill>
                  <a:srgbClr val="C00000"/>
                </a:solidFill>
                <a:latin typeface="Arial" charset="0"/>
              </a:rPr>
              <a:t>fetch critical path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4" grpId="0"/>
      <p:bldP spid="1218596" grpId="0"/>
      <p:bldP spid="1218597" grpId="0"/>
      <p:bldP spid="1218599" grpId="0" animBg="1"/>
      <p:bldP spid="121860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VIVT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marL="321175" indent="-321175">
              <a:buFont typeface="Arial" panose="020B0604020202020204" pitchFamily="34" charset="0"/>
              <a:buChar char="•"/>
            </a:pPr>
            <a:r>
              <a:rPr lang="en-US" dirty="0"/>
              <a:t>Fast (access cache right away)</a:t>
            </a:r>
          </a:p>
          <a:p>
            <a:pPr marL="321175" indent="-321175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Cons</a:t>
            </a:r>
          </a:p>
          <a:p>
            <a:pPr marL="321175" indent="-321175">
              <a:buFont typeface="Arial" panose="020B0604020202020204" pitchFamily="34" charset="0"/>
              <a:buChar char="•"/>
            </a:pPr>
            <a:r>
              <a:rPr lang="en-US" dirty="0"/>
              <a:t>Homonyms (one virtual address maps to several different physical addresses)</a:t>
            </a:r>
          </a:p>
          <a:p>
            <a:pPr marL="618558" lvl="1" indent="-321175">
              <a:buFont typeface="Arial" panose="020B0604020202020204" pitchFamily="34" charset="0"/>
              <a:buChar char="•"/>
            </a:pPr>
            <a:r>
              <a:rPr lang="en-US" dirty="0"/>
              <a:t>Flush cache after context switch or add address space ID to cache</a:t>
            </a:r>
          </a:p>
          <a:p>
            <a:pPr marL="321175" indent="-321175">
              <a:buFont typeface="Arial" panose="020B0604020202020204" pitchFamily="34" charset="0"/>
              <a:buChar char="•"/>
            </a:pPr>
            <a:r>
              <a:rPr lang="en-US" dirty="0"/>
              <a:t>Synonyms (one physical address maps to several virtual addresses)</a:t>
            </a:r>
          </a:p>
          <a:p>
            <a:pPr marL="618558" lvl="1" indent="-321175">
              <a:buFont typeface="Arial" panose="020B0604020202020204" pitchFamily="34" charset="0"/>
              <a:buChar char="•"/>
            </a:pPr>
            <a:r>
              <a:rPr lang="en-US" dirty="0"/>
              <a:t>Flush cache</a:t>
            </a:r>
          </a:p>
          <a:p>
            <a:pPr marL="618558" lvl="1" indent="-32117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200">
            <a:extLst>
              <a:ext uri="{FF2B5EF4-FFF2-40B4-BE49-F238E27FC236}">
                <a16:creationId xmlns:a16="http://schemas.microsoft.com/office/drawing/2014/main" id="{0FE00741-E632-48C4-9B02-14FA0AAE4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402" y="619225"/>
            <a:ext cx="3729034" cy="57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 dirty="0">
                <a:solidFill>
                  <a:srgbClr val="000000"/>
                </a:solidFill>
                <a:latin typeface="Arial" charset="0"/>
              </a:rPr>
              <a:t> Virtual </a:t>
            </a:r>
            <a:r>
              <a:rPr lang="en-US" sz="1880" dirty="0" err="1">
                <a:solidFill>
                  <a:srgbClr val="000000"/>
                </a:solidFill>
                <a:latin typeface="Arial" charset="0"/>
              </a:rPr>
              <a:t>Pg</a:t>
            </a:r>
            <a:r>
              <a:rPr lang="en-US" sz="1880" dirty="0">
                <a:solidFill>
                  <a:srgbClr val="000000"/>
                </a:solidFill>
                <a:latin typeface="Arial" charset="0"/>
              </a:rPr>
              <a:t> No.           Page Offset</a:t>
            </a:r>
            <a:endParaRPr lang="en-US" sz="1880" i="1" dirty="0">
              <a:solidFill>
                <a:schemeClr val="accent1"/>
              </a:solidFill>
              <a:latin typeface="Arial" charset="0"/>
            </a:endParaRPr>
          </a:p>
          <a:p>
            <a:r>
              <a:rPr lang="en-US" sz="1880" dirty="0">
                <a:solidFill>
                  <a:srgbClr val="000000"/>
                </a:solidFill>
                <a:latin typeface="Arial" charset="0"/>
              </a:rPr>
              <a:t>     </a:t>
            </a:r>
          </a:p>
        </p:txBody>
      </p:sp>
      <p:sp>
        <p:nvSpPr>
          <p:cNvPr id="5" name="Freeform 66">
            <a:extLst>
              <a:ext uri="{FF2B5EF4-FFF2-40B4-BE49-F238E27FC236}">
                <a16:creationId xmlns:a16="http://schemas.microsoft.com/office/drawing/2014/main" id="{0FE68899-A28C-4032-AA32-7D9763716EF6}"/>
              </a:ext>
            </a:extLst>
          </p:cNvPr>
          <p:cNvSpPr>
            <a:spLocks/>
          </p:cNvSpPr>
          <p:nvPr/>
        </p:nvSpPr>
        <p:spPr bwMode="auto">
          <a:xfrm>
            <a:off x="5442902" y="1689228"/>
            <a:ext cx="3459162" cy="393642"/>
          </a:xfrm>
          <a:custGeom>
            <a:avLst/>
            <a:gdLst/>
            <a:ahLst/>
            <a:cxnLst>
              <a:cxn ang="0">
                <a:pos x="146" y="0"/>
              </a:cxn>
              <a:cxn ang="0">
                <a:pos x="131" y="1"/>
              </a:cxn>
              <a:cxn ang="0">
                <a:pos x="117" y="3"/>
              </a:cxn>
              <a:cxn ang="0">
                <a:pos x="89" y="11"/>
              </a:cxn>
              <a:cxn ang="0">
                <a:pos x="64" y="24"/>
              </a:cxn>
              <a:cxn ang="0">
                <a:pos x="43" y="43"/>
              </a:cxn>
              <a:cxn ang="0">
                <a:pos x="25" y="63"/>
              </a:cxn>
              <a:cxn ang="0">
                <a:pos x="12" y="89"/>
              </a:cxn>
              <a:cxn ang="0">
                <a:pos x="3" y="116"/>
              </a:cxn>
              <a:cxn ang="0">
                <a:pos x="2" y="131"/>
              </a:cxn>
              <a:cxn ang="0">
                <a:pos x="0" y="145"/>
              </a:cxn>
              <a:cxn ang="0">
                <a:pos x="2" y="160"/>
              </a:cxn>
              <a:cxn ang="0">
                <a:pos x="3" y="174"/>
              </a:cxn>
              <a:cxn ang="0">
                <a:pos x="12" y="201"/>
              </a:cxn>
              <a:cxn ang="0">
                <a:pos x="25" y="227"/>
              </a:cxn>
              <a:cxn ang="0">
                <a:pos x="43" y="249"/>
              </a:cxn>
              <a:cxn ang="0">
                <a:pos x="64" y="266"/>
              </a:cxn>
              <a:cxn ang="0">
                <a:pos x="89" y="279"/>
              </a:cxn>
              <a:cxn ang="0">
                <a:pos x="117" y="288"/>
              </a:cxn>
              <a:cxn ang="0">
                <a:pos x="131" y="291"/>
              </a:cxn>
              <a:cxn ang="0">
                <a:pos x="146" y="291"/>
              </a:cxn>
              <a:cxn ang="0">
                <a:pos x="2033" y="291"/>
              </a:cxn>
              <a:cxn ang="0">
                <a:pos x="2048" y="291"/>
              </a:cxn>
              <a:cxn ang="0">
                <a:pos x="2062" y="288"/>
              </a:cxn>
              <a:cxn ang="0">
                <a:pos x="2090" y="279"/>
              </a:cxn>
              <a:cxn ang="0">
                <a:pos x="2115" y="266"/>
              </a:cxn>
              <a:cxn ang="0">
                <a:pos x="2137" y="249"/>
              </a:cxn>
              <a:cxn ang="0">
                <a:pos x="2154" y="227"/>
              </a:cxn>
              <a:cxn ang="0">
                <a:pos x="2167" y="201"/>
              </a:cxn>
              <a:cxn ang="0">
                <a:pos x="2176" y="174"/>
              </a:cxn>
              <a:cxn ang="0">
                <a:pos x="2179" y="160"/>
              </a:cxn>
              <a:cxn ang="0">
                <a:pos x="2179" y="145"/>
              </a:cxn>
              <a:cxn ang="0">
                <a:pos x="2179" y="131"/>
              </a:cxn>
              <a:cxn ang="0">
                <a:pos x="2176" y="116"/>
              </a:cxn>
              <a:cxn ang="0">
                <a:pos x="2167" y="89"/>
              </a:cxn>
              <a:cxn ang="0">
                <a:pos x="2154" y="63"/>
              </a:cxn>
              <a:cxn ang="0">
                <a:pos x="2137" y="43"/>
              </a:cxn>
              <a:cxn ang="0">
                <a:pos x="2115" y="24"/>
              </a:cxn>
              <a:cxn ang="0">
                <a:pos x="2090" y="11"/>
              </a:cxn>
              <a:cxn ang="0">
                <a:pos x="2062" y="3"/>
              </a:cxn>
              <a:cxn ang="0">
                <a:pos x="2048" y="1"/>
              </a:cxn>
              <a:cxn ang="0">
                <a:pos x="2033" y="0"/>
              </a:cxn>
              <a:cxn ang="0">
                <a:pos x="146" y="0"/>
              </a:cxn>
            </a:cxnLst>
            <a:rect l="0" t="0" r="r" b="b"/>
            <a:pathLst>
              <a:path w="2179" h="291">
                <a:moveTo>
                  <a:pt x="146" y="0"/>
                </a:moveTo>
                <a:lnTo>
                  <a:pt x="131" y="1"/>
                </a:lnTo>
                <a:lnTo>
                  <a:pt x="117" y="3"/>
                </a:lnTo>
                <a:lnTo>
                  <a:pt x="89" y="11"/>
                </a:lnTo>
                <a:lnTo>
                  <a:pt x="64" y="24"/>
                </a:lnTo>
                <a:lnTo>
                  <a:pt x="43" y="43"/>
                </a:lnTo>
                <a:lnTo>
                  <a:pt x="25" y="63"/>
                </a:lnTo>
                <a:lnTo>
                  <a:pt x="12" y="89"/>
                </a:lnTo>
                <a:lnTo>
                  <a:pt x="3" y="116"/>
                </a:lnTo>
                <a:lnTo>
                  <a:pt x="2" y="131"/>
                </a:lnTo>
                <a:lnTo>
                  <a:pt x="0" y="145"/>
                </a:lnTo>
                <a:lnTo>
                  <a:pt x="2" y="160"/>
                </a:lnTo>
                <a:lnTo>
                  <a:pt x="3" y="174"/>
                </a:lnTo>
                <a:lnTo>
                  <a:pt x="12" y="201"/>
                </a:lnTo>
                <a:lnTo>
                  <a:pt x="25" y="227"/>
                </a:lnTo>
                <a:lnTo>
                  <a:pt x="43" y="249"/>
                </a:lnTo>
                <a:lnTo>
                  <a:pt x="64" y="266"/>
                </a:lnTo>
                <a:lnTo>
                  <a:pt x="89" y="279"/>
                </a:lnTo>
                <a:lnTo>
                  <a:pt x="117" y="288"/>
                </a:lnTo>
                <a:lnTo>
                  <a:pt x="131" y="291"/>
                </a:lnTo>
                <a:lnTo>
                  <a:pt x="146" y="291"/>
                </a:lnTo>
                <a:lnTo>
                  <a:pt x="2033" y="291"/>
                </a:lnTo>
                <a:lnTo>
                  <a:pt x="2048" y="291"/>
                </a:lnTo>
                <a:lnTo>
                  <a:pt x="2062" y="288"/>
                </a:lnTo>
                <a:lnTo>
                  <a:pt x="2090" y="279"/>
                </a:lnTo>
                <a:lnTo>
                  <a:pt x="2115" y="266"/>
                </a:lnTo>
                <a:lnTo>
                  <a:pt x="2137" y="249"/>
                </a:lnTo>
                <a:lnTo>
                  <a:pt x="2154" y="227"/>
                </a:lnTo>
                <a:lnTo>
                  <a:pt x="2167" y="201"/>
                </a:lnTo>
                <a:lnTo>
                  <a:pt x="2176" y="174"/>
                </a:lnTo>
                <a:lnTo>
                  <a:pt x="2179" y="160"/>
                </a:lnTo>
                <a:lnTo>
                  <a:pt x="2179" y="145"/>
                </a:lnTo>
                <a:lnTo>
                  <a:pt x="2179" y="131"/>
                </a:lnTo>
                <a:lnTo>
                  <a:pt x="2176" y="116"/>
                </a:lnTo>
                <a:lnTo>
                  <a:pt x="2167" y="89"/>
                </a:lnTo>
                <a:lnTo>
                  <a:pt x="2154" y="63"/>
                </a:lnTo>
                <a:lnTo>
                  <a:pt x="2137" y="43"/>
                </a:lnTo>
                <a:lnTo>
                  <a:pt x="2115" y="24"/>
                </a:lnTo>
                <a:lnTo>
                  <a:pt x="2090" y="11"/>
                </a:lnTo>
                <a:lnTo>
                  <a:pt x="2062" y="3"/>
                </a:lnTo>
                <a:lnTo>
                  <a:pt x="2048" y="1"/>
                </a:lnTo>
                <a:lnTo>
                  <a:pt x="2033" y="0"/>
                </a:lnTo>
                <a:lnTo>
                  <a:pt x="146" y="0"/>
                </a:lnTo>
                <a:close/>
              </a:path>
            </a:pathLst>
          </a:custGeom>
          <a:noFill/>
          <a:ln w="365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6" name="Rectangle 85">
            <a:extLst>
              <a:ext uri="{FF2B5EF4-FFF2-40B4-BE49-F238E27FC236}">
                <a16:creationId xmlns:a16="http://schemas.microsoft.com/office/drawing/2014/main" id="{06F2FED7-0191-4FA4-BFD9-6E033CD0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114" y="577291"/>
            <a:ext cx="3919538" cy="328711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7" name="Line 86">
            <a:extLst>
              <a:ext uri="{FF2B5EF4-FFF2-40B4-BE49-F238E27FC236}">
                <a16:creationId xmlns:a16="http://schemas.microsoft.com/office/drawing/2014/main" id="{42CE070F-14FD-4EC0-926C-041AB0B03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5178" y="577292"/>
            <a:ext cx="1587" cy="32600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grpSp>
        <p:nvGrpSpPr>
          <p:cNvPr id="8" name="Group 91">
            <a:extLst>
              <a:ext uri="{FF2B5EF4-FFF2-40B4-BE49-F238E27FC236}">
                <a16:creationId xmlns:a16="http://schemas.microsoft.com/office/drawing/2014/main" id="{433189A2-BD05-4026-A661-10EBBEB95405}"/>
              </a:ext>
            </a:extLst>
          </p:cNvPr>
          <p:cNvGrpSpPr>
            <a:grpSpLocks/>
          </p:cNvGrpSpPr>
          <p:nvPr/>
        </p:nvGrpSpPr>
        <p:grpSpPr bwMode="auto">
          <a:xfrm>
            <a:off x="4974589" y="896534"/>
            <a:ext cx="3937000" cy="342238"/>
            <a:chOff x="2940" y="1315"/>
            <a:chExt cx="2480" cy="253"/>
          </a:xfrm>
        </p:grpSpPr>
        <p:sp>
          <p:nvSpPr>
            <p:cNvPr id="9" name="Freeform 92">
              <a:extLst>
                <a:ext uri="{FF2B5EF4-FFF2-40B4-BE49-F238E27FC236}">
                  <a16:creationId xmlns:a16="http://schemas.microsoft.com/office/drawing/2014/main" id="{DE8C0CC6-0164-44A1-AC1A-BB652A2FE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" y="1315"/>
              <a:ext cx="23" cy="52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6" y="5"/>
                </a:cxn>
                <a:cxn ang="0">
                  <a:pos x="6" y="11"/>
                </a:cxn>
                <a:cxn ang="0">
                  <a:pos x="23" y="11"/>
                </a:cxn>
                <a:cxn ang="0">
                  <a:pos x="23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0" y="52"/>
                </a:cxn>
                <a:cxn ang="0">
                  <a:pos x="11" y="52"/>
                </a:cxn>
                <a:cxn ang="0">
                  <a:pos x="11" y="5"/>
                </a:cxn>
              </a:cxnLst>
              <a:rect l="0" t="0" r="r" b="b"/>
              <a:pathLst>
                <a:path w="23" h="52">
                  <a:moveTo>
                    <a:pt x="11" y="5"/>
                  </a:moveTo>
                  <a:lnTo>
                    <a:pt x="6" y="5"/>
                  </a:lnTo>
                  <a:lnTo>
                    <a:pt x="6" y="11"/>
                  </a:lnTo>
                  <a:lnTo>
                    <a:pt x="23" y="11"/>
                  </a:lnTo>
                  <a:lnTo>
                    <a:pt x="23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2"/>
                  </a:lnTo>
                  <a:lnTo>
                    <a:pt x="11" y="52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0" name="Rectangle 93">
              <a:extLst>
                <a:ext uri="{FF2B5EF4-FFF2-40B4-BE49-F238E27FC236}">
                  <a16:creationId xmlns:a16="http://schemas.microsoft.com/office/drawing/2014/main" id="{5FD527AF-50D2-4B40-89CF-8DBC7C5B9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0" y="1401"/>
              <a:ext cx="11" cy="4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1" name="Rectangle 94">
              <a:extLst>
                <a:ext uri="{FF2B5EF4-FFF2-40B4-BE49-F238E27FC236}">
                  <a16:creationId xmlns:a16="http://schemas.microsoft.com/office/drawing/2014/main" id="{BEFC2E00-7679-4AD5-A8A2-E17ED53F6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0" y="1482"/>
              <a:ext cx="11" cy="4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2" name="Rectangle 95">
              <a:extLst>
                <a:ext uri="{FF2B5EF4-FFF2-40B4-BE49-F238E27FC236}">
                  <a16:creationId xmlns:a16="http://schemas.microsoft.com/office/drawing/2014/main" id="{188A7E08-2BCE-42F6-98A5-E2772CFB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3" name="Rectangle 96">
              <a:extLst>
                <a:ext uri="{FF2B5EF4-FFF2-40B4-BE49-F238E27FC236}">
                  <a16:creationId xmlns:a16="http://schemas.microsoft.com/office/drawing/2014/main" id="{AD7974EE-3525-4FF3-B900-8BEBEEC79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4" name="Rectangle 97">
              <a:extLst>
                <a:ext uri="{FF2B5EF4-FFF2-40B4-BE49-F238E27FC236}">
                  <a16:creationId xmlns:a16="http://schemas.microsoft.com/office/drawing/2014/main" id="{6AF2C613-41B2-4F96-A2AB-FE090DA65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5" name="Rectangle 98">
              <a:extLst>
                <a:ext uri="{FF2B5EF4-FFF2-40B4-BE49-F238E27FC236}">
                  <a16:creationId xmlns:a16="http://schemas.microsoft.com/office/drawing/2014/main" id="{9963EC5D-D8C0-4EEE-AA09-ED26B8235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6" name="Rectangle 99">
              <a:extLst>
                <a:ext uri="{FF2B5EF4-FFF2-40B4-BE49-F238E27FC236}">
                  <a16:creationId xmlns:a16="http://schemas.microsoft.com/office/drawing/2014/main" id="{F8A8E857-E39B-4E95-B4D6-C915B975A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7" name="Rectangle 100">
              <a:extLst>
                <a:ext uri="{FF2B5EF4-FFF2-40B4-BE49-F238E27FC236}">
                  <a16:creationId xmlns:a16="http://schemas.microsoft.com/office/drawing/2014/main" id="{4C0EC04D-EB81-4321-BA8E-9512C69EE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8" name="Rectangle 101">
              <a:extLst>
                <a:ext uri="{FF2B5EF4-FFF2-40B4-BE49-F238E27FC236}">
                  <a16:creationId xmlns:a16="http://schemas.microsoft.com/office/drawing/2014/main" id="{53D0AD37-8B3A-4449-9AFE-C697406A3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9" name="Rectangle 102">
              <a:extLst>
                <a:ext uri="{FF2B5EF4-FFF2-40B4-BE49-F238E27FC236}">
                  <a16:creationId xmlns:a16="http://schemas.microsoft.com/office/drawing/2014/main" id="{66C8497C-2FCC-473D-B75C-3533E32F3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0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0" name="Rectangle 103">
              <a:extLst>
                <a:ext uri="{FF2B5EF4-FFF2-40B4-BE49-F238E27FC236}">
                  <a16:creationId xmlns:a16="http://schemas.microsoft.com/office/drawing/2014/main" id="{C1A5432B-DA2A-4F80-95C5-C8154C307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1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1" name="Rectangle 104">
              <a:extLst>
                <a:ext uri="{FF2B5EF4-FFF2-40B4-BE49-F238E27FC236}">
                  <a16:creationId xmlns:a16="http://schemas.microsoft.com/office/drawing/2014/main" id="{37803662-EE54-48E7-8920-B2CEBE73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" y="1557"/>
              <a:ext cx="47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2" name="Rectangle 105">
              <a:extLst>
                <a:ext uri="{FF2B5EF4-FFF2-40B4-BE49-F238E27FC236}">
                  <a16:creationId xmlns:a16="http://schemas.microsoft.com/office/drawing/2014/main" id="{1ED40DD6-A158-4F3D-A878-85174FA0A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3" name="Rectangle 106">
              <a:extLst>
                <a:ext uri="{FF2B5EF4-FFF2-40B4-BE49-F238E27FC236}">
                  <a16:creationId xmlns:a16="http://schemas.microsoft.com/office/drawing/2014/main" id="{1D9A8A07-EB8E-46E4-A073-4201D7A0C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4" name="Rectangle 107">
              <a:extLst>
                <a:ext uri="{FF2B5EF4-FFF2-40B4-BE49-F238E27FC236}">
                  <a16:creationId xmlns:a16="http://schemas.microsoft.com/office/drawing/2014/main" id="{BBEB9F35-058F-413F-B368-21183F17D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5" name="Rectangle 108">
              <a:extLst>
                <a:ext uri="{FF2B5EF4-FFF2-40B4-BE49-F238E27FC236}">
                  <a16:creationId xmlns:a16="http://schemas.microsoft.com/office/drawing/2014/main" id="{2D89498B-AC5A-4180-8708-C7D5051AC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4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6" name="Rectangle 109">
              <a:extLst>
                <a:ext uri="{FF2B5EF4-FFF2-40B4-BE49-F238E27FC236}">
                  <a16:creationId xmlns:a16="http://schemas.microsoft.com/office/drawing/2014/main" id="{F8137138-3092-4099-8448-89BC052D4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7" name="Rectangle 110">
              <a:extLst>
                <a:ext uri="{FF2B5EF4-FFF2-40B4-BE49-F238E27FC236}">
                  <a16:creationId xmlns:a16="http://schemas.microsoft.com/office/drawing/2014/main" id="{74452FF7-71D5-4019-8C26-02A1724F0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5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8" name="Rectangle 111">
              <a:extLst>
                <a:ext uri="{FF2B5EF4-FFF2-40B4-BE49-F238E27FC236}">
                  <a16:creationId xmlns:a16="http://schemas.microsoft.com/office/drawing/2014/main" id="{EA1694D9-0CEF-4C88-9C56-620B32220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6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9" name="Rectangle 112">
              <a:extLst>
                <a:ext uri="{FF2B5EF4-FFF2-40B4-BE49-F238E27FC236}">
                  <a16:creationId xmlns:a16="http://schemas.microsoft.com/office/drawing/2014/main" id="{821F871E-FD24-476C-B43D-DAC2D8DF6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0" name="Rectangle 113">
              <a:extLst>
                <a:ext uri="{FF2B5EF4-FFF2-40B4-BE49-F238E27FC236}">
                  <a16:creationId xmlns:a16="http://schemas.microsoft.com/office/drawing/2014/main" id="{19A05B84-9BB9-402A-80C5-54AFAE3C0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7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1" name="Rectangle 114">
              <a:extLst>
                <a:ext uri="{FF2B5EF4-FFF2-40B4-BE49-F238E27FC236}">
                  <a16:creationId xmlns:a16="http://schemas.microsoft.com/office/drawing/2014/main" id="{5F55FCD7-C0B2-47DB-B29D-316424E52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2" name="Rectangle 115">
              <a:extLst>
                <a:ext uri="{FF2B5EF4-FFF2-40B4-BE49-F238E27FC236}">
                  <a16:creationId xmlns:a16="http://schemas.microsoft.com/office/drawing/2014/main" id="{CDB58B7A-2A5E-4722-BC08-46EEAC335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557"/>
              <a:ext cx="47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3" name="Rectangle 116">
              <a:extLst>
                <a:ext uri="{FF2B5EF4-FFF2-40B4-BE49-F238E27FC236}">
                  <a16:creationId xmlns:a16="http://schemas.microsoft.com/office/drawing/2014/main" id="{F5471187-0097-4A04-B854-E2C98E1A8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9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4" name="Rectangle 117">
              <a:extLst>
                <a:ext uri="{FF2B5EF4-FFF2-40B4-BE49-F238E27FC236}">
                  <a16:creationId xmlns:a16="http://schemas.microsoft.com/office/drawing/2014/main" id="{0F7E331E-2F47-4E4D-BBCE-061CAE169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5" name="Rectangle 118">
              <a:extLst>
                <a:ext uri="{FF2B5EF4-FFF2-40B4-BE49-F238E27FC236}">
                  <a16:creationId xmlns:a16="http://schemas.microsoft.com/office/drawing/2014/main" id="{A0D0B1A2-8B93-4F09-A98A-29362228B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6" name="Rectangle 119">
              <a:extLst>
                <a:ext uri="{FF2B5EF4-FFF2-40B4-BE49-F238E27FC236}">
                  <a16:creationId xmlns:a16="http://schemas.microsoft.com/office/drawing/2014/main" id="{0EA1153A-743F-43E0-9A4C-7E8A819F3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1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7" name="Rectangle 120">
              <a:extLst>
                <a:ext uri="{FF2B5EF4-FFF2-40B4-BE49-F238E27FC236}">
                  <a16:creationId xmlns:a16="http://schemas.microsoft.com/office/drawing/2014/main" id="{AC5DD662-48C7-4EB2-8005-C9240548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2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8" name="Rectangle 121">
              <a:extLst>
                <a:ext uri="{FF2B5EF4-FFF2-40B4-BE49-F238E27FC236}">
                  <a16:creationId xmlns:a16="http://schemas.microsoft.com/office/drawing/2014/main" id="{918E3338-8078-4232-8492-185AC47E5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9" name="Rectangle 122">
              <a:extLst>
                <a:ext uri="{FF2B5EF4-FFF2-40B4-BE49-F238E27FC236}">
                  <a16:creationId xmlns:a16="http://schemas.microsoft.com/office/drawing/2014/main" id="{E431DFE1-12D4-4784-83D6-DE59D849D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3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0" name="Rectangle 123">
              <a:extLst>
                <a:ext uri="{FF2B5EF4-FFF2-40B4-BE49-F238E27FC236}">
                  <a16:creationId xmlns:a16="http://schemas.microsoft.com/office/drawing/2014/main" id="{79C4CAD2-3086-48D4-9EB6-C743EE261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4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1" name="Rectangle 124">
              <a:extLst>
                <a:ext uri="{FF2B5EF4-FFF2-40B4-BE49-F238E27FC236}">
                  <a16:creationId xmlns:a16="http://schemas.microsoft.com/office/drawing/2014/main" id="{77036C98-4B47-4EC4-BBC9-86F218E53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2" name="Rectangle 125">
              <a:extLst>
                <a:ext uri="{FF2B5EF4-FFF2-40B4-BE49-F238E27FC236}">
                  <a16:creationId xmlns:a16="http://schemas.microsoft.com/office/drawing/2014/main" id="{98B885C6-3B64-4FE5-8E12-7BBFF63E8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" y="1557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3" name="Rectangle 126">
              <a:extLst>
                <a:ext uri="{FF2B5EF4-FFF2-40B4-BE49-F238E27FC236}">
                  <a16:creationId xmlns:a16="http://schemas.microsoft.com/office/drawing/2014/main" id="{D26B9E45-1CF0-4B9A-AAA1-F4BEBEF43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" y="1485"/>
              <a:ext cx="12" cy="4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4" name="Rectangle 127">
              <a:extLst>
                <a:ext uri="{FF2B5EF4-FFF2-40B4-BE49-F238E27FC236}">
                  <a16:creationId xmlns:a16="http://schemas.microsoft.com/office/drawing/2014/main" id="{20D95AD3-E0F6-4F44-A4B3-57492220D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" y="1404"/>
              <a:ext cx="12" cy="4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5" name="Rectangle 128">
              <a:extLst>
                <a:ext uri="{FF2B5EF4-FFF2-40B4-BE49-F238E27FC236}">
                  <a16:creationId xmlns:a16="http://schemas.microsoft.com/office/drawing/2014/main" id="{9B5DF131-7A49-4CB5-9A9E-E582CF37D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" y="1323"/>
              <a:ext cx="12" cy="4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6" name="Rectangle 129">
              <a:extLst>
                <a:ext uri="{FF2B5EF4-FFF2-40B4-BE49-F238E27FC236}">
                  <a16:creationId xmlns:a16="http://schemas.microsoft.com/office/drawing/2014/main" id="{0C5671C0-B850-4FB6-96AD-22EDC5141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6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7" name="Rectangle 130">
              <a:extLst>
                <a:ext uri="{FF2B5EF4-FFF2-40B4-BE49-F238E27FC236}">
                  <a16:creationId xmlns:a16="http://schemas.microsoft.com/office/drawing/2014/main" id="{9539C49A-81BB-419C-81F9-5039BD82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5" y="1315"/>
              <a:ext cx="47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8" name="Rectangle 131">
              <a:extLst>
                <a:ext uri="{FF2B5EF4-FFF2-40B4-BE49-F238E27FC236}">
                  <a16:creationId xmlns:a16="http://schemas.microsoft.com/office/drawing/2014/main" id="{FC8344B6-219F-47D8-8D4E-AB04FE47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9" name="Rectangle 132">
              <a:extLst>
                <a:ext uri="{FF2B5EF4-FFF2-40B4-BE49-F238E27FC236}">
                  <a16:creationId xmlns:a16="http://schemas.microsoft.com/office/drawing/2014/main" id="{45B36753-8826-49C7-A2FC-82D016F2C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0" name="Rectangle 133">
              <a:extLst>
                <a:ext uri="{FF2B5EF4-FFF2-40B4-BE49-F238E27FC236}">
                  <a16:creationId xmlns:a16="http://schemas.microsoft.com/office/drawing/2014/main" id="{EF1EB4C7-D875-4C4D-98F6-EC9300F73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1" name="Rectangle 134">
              <a:extLst>
                <a:ext uri="{FF2B5EF4-FFF2-40B4-BE49-F238E27FC236}">
                  <a16:creationId xmlns:a16="http://schemas.microsoft.com/office/drawing/2014/main" id="{081714F5-7CFA-4892-9B70-E0E3A2027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2" name="Rectangle 135">
              <a:extLst>
                <a:ext uri="{FF2B5EF4-FFF2-40B4-BE49-F238E27FC236}">
                  <a16:creationId xmlns:a16="http://schemas.microsoft.com/office/drawing/2014/main" id="{0BE9CFA7-C2E2-4675-A905-745776DB2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3" name="Rectangle 136">
              <a:extLst>
                <a:ext uri="{FF2B5EF4-FFF2-40B4-BE49-F238E27FC236}">
                  <a16:creationId xmlns:a16="http://schemas.microsoft.com/office/drawing/2014/main" id="{4A1EF37A-F847-441D-BD91-7137119C1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4" name="Rectangle 137">
              <a:extLst>
                <a:ext uri="{FF2B5EF4-FFF2-40B4-BE49-F238E27FC236}">
                  <a16:creationId xmlns:a16="http://schemas.microsoft.com/office/drawing/2014/main" id="{EBBD1E0F-E1E2-45AF-9727-FE8AA59CB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1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5" name="Rectangle 138">
              <a:extLst>
                <a:ext uri="{FF2B5EF4-FFF2-40B4-BE49-F238E27FC236}">
                  <a16:creationId xmlns:a16="http://schemas.microsoft.com/office/drawing/2014/main" id="{F064AEB3-FEE4-4EC5-94B2-909632738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6" name="Rectangle 139">
              <a:extLst>
                <a:ext uri="{FF2B5EF4-FFF2-40B4-BE49-F238E27FC236}">
                  <a16:creationId xmlns:a16="http://schemas.microsoft.com/office/drawing/2014/main" id="{E852F868-6A53-4A35-B0C7-7C23370FF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7" name="Rectangle 140">
              <a:extLst>
                <a:ext uri="{FF2B5EF4-FFF2-40B4-BE49-F238E27FC236}">
                  <a16:creationId xmlns:a16="http://schemas.microsoft.com/office/drawing/2014/main" id="{A68DD420-64D8-4F5B-8DC0-B93DD016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9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8" name="Rectangle 141">
              <a:extLst>
                <a:ext uri="{FF2B5EF4-FFF2-40B4-BE49-F238E27FC236}">
                  <a16:creationId xmlns:a16="http://schemas.microsoft.com/office/drawing/2014/main" id="{11491947-A695-47C1-9F8E-7AF5E55A0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9" name="Rectangle 142">
              <a:extLst>
                <a:ext uri="{FF2B5EF4-FFF2-40B4-BE49-F238E27FC236}">
                  <a16:creationId xmlns:a16="http://schemas.microsoft.com/office/drawing/2014/main" id="{A00F5373-3677-4583-BF6A-4B618865B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0" name="Rectangle 143">
              <a:extLst>
                <a:ext uri="{FF2B5EF4-FFF2-40B4-BE49-F238E27FC236}">
                  <a16:creationId xmlns:a16="http://schemas.microsoft.com/office/drawing/2014/main" id="{7BF711E0-28E8-4567-80FA-9EF56FD22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1" name="Rectangle 144">
              <a:extLst>
                <a:ext uri="{FF2B5EF4-FFF2-40B4-BE49-F238E27FC236}">
                  <a16:creationId xmlns:a16="http://schemas.microsoft.com/office/drawing/2014/main" id="{F8A50298-581D-4E88-ABE7-EBB3C06E4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2" name="Rectangle 145">
              <a:extLst>
                <a:ext uri="{FF2B5EF4-FFF2-40B4-BE49-F238E27FC236}">
                  <a16:creationId xmlns:a16="http://schemas.microsoft.com/office/drawing/2014/main" id="{999C5E84-62F0-40E7-A323-E7812B756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3" name="Rectangle 146">
              <a:extLst>
                <a:ext uri="{FF2B5EF4-FFF2-40B4-BE49-F238E27FC236}">
                  <a16:creationId xmlns:a16="http://schemas.microsoft.com/office/drawing/2014/main" id="{D507E75C-D8A7-4E0B-B0AD-4E1DAAF8C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4" name="Rectangle 147">
              <a:extLst>
                <a:ext uri="{FF2B5EF4-FFF2-40B4-BE49-F238E27FC236}">
                  <a16:creationId xmlns:a16="http://schemas.microsoft.com/office/drawing/2014/main" id="{F818F76F-3254-4557-8BC3-EACE7EAFA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5" name="Rectangle 148">
              <a:extLst>
                <a:ext uri="{FF2B5EF4-FFF2-40B4-BE49-F238E27FC236}">
                  <a16:creationId xmlns:a16="http://schemas.microsoft.com/office/drawing/2014/main" id="{13EB5C9A-AD60-4E5C-89A9-13075A471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4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6" name="Rectangle 149">
              <a:extLst>
                <a:ext uri="{FF2B5EF4-FFF2-40B4-BE49-F238E27FC236}">
                  <a16:creationId xmlns:a16="http://schemas.microsoft.com/office/drawing/2014/main" id="{D3F8F7E3-8F98-4567-9FFE-9BFAD702F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3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7" name="Rectangle 150">
              <a:extLst>
                <a:ext uri="{FF2B5EF4-FFF2-40B4-BE49-F238E27FC236}">
                  <a16:creationId xmlns:a16="http://schemas.microsoft.com/office/drawing/2014/main" id="{7E5ACE46-E63C-45C5-89EE-9B8B771D9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8" name="Rectangle 151">
              <a:extLst>
                <a:ext uri="{FF2B5EF4-FFF2-40B4-BE49-F238E27FC236}">
                  <a16:creationId xmlns:a16="http://schemas.microsoft.com/office/drawing/2014/main" id="{BFE0102F-99D3-4978-ACAC-08FD44068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9" name="Rectangle 152">
              <a:extLst>
                <a:ext uri="{FF2B5EF4-FFF2-40B4-BE49-F238E27FC236}">
                  <a16:creationId xmlns:a16="http://schemas.microsoft.com/office/drawing/2014/main" id="{721AC36F-B572-4BD7-B04E-1CD04F0A9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1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0" name="Rectangle 153">
              <a:extLst>
                <a:ext uri="{FF2B5EF4-FFF2-40B4-BE49-F238E27FC236}">
                  <a16:creationId xmlns:a16="http://schemas.microsoft.com/office/drawing/2014/main" id="{36E34D1A-5DC1-4C79-B849-1C31FB1D6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1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1" name="Rectangle 154">
              <a:extLst>
                <a:ext uri="{FF2B5EF4-FFF2-40B4-BE49-F238E27FC236}">
                  <a16:creationId xmlns:a16="http://schemas.microsoft.com/office/drawing/2014/main" id="{AFB764C7-FAF6-4046-A950-E60DD4961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2" name="Rectangle 155">
              <a:extLst>
                <a:ext uri="{FF2B5EF4-FFF2-40B4-BE49-F238E27FC236}">
                  <a16:creationId xmlns:a16="http://schemas.microsoft.com/office/drawing/2014/main" id="{7BCC10BE-80A0-4EF6-9266-230EA1921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1315"/>
              <a:ext cx="47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3" name="Rectangle 156">
              <a:extLst>
                <a:ext uri="{FF2B5EF4-FFF2-40B4-BE49-F238E27FC236}">
                  <a16:creationId xmlns:a16="http://schemas.microsoft.com/office/drawing/2014/main" id="{FD8130D5-B3FA-4CAB-875A-E000C3C35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4" name="Rectangle 157">
              <a:extLst>
                <a:ext uri="{FF2B5EF4-FFF2-40B4-BE49-F238E27FC236}">
                  <a16:creationId xmlns:a16="http://schemas.microsoft.com/office/drawing/2014/main" id="{FCD33ED8-484F-40DD-8FCB-09D97160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5" name="Rectangle 158">
              <a:extLst>
                <a:ext uri="{FF2B5EF4-FFF2-40B4-BE49-F238E27FC236}">
                  <a16:creationId xmlns:a16="http://schemas.microsoft.com/office/drawing/2014/main" id="{8E38CEEA-2405-4A09-84A9-E391CFD78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8" y="1315"/>
              <a:ext cx="46" cy="1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  <p:sp>
        <p:nvSpPr>
          <p:cNvPr id="76" name="Line 159">
            <a:extLst>
              <a:ext uri="{FF2B5EF4-FFF2-40B4-BE49-F238E27FC236}">
                <a16:creationId xmlns:a16="http://schemas.microsoft.com/office/drawing/2014/main" id="{6502491E-FE66-44AC-BAA8-C7011097A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3228" y="903297"/>
            <a:ext cx="1587" cy="32735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grpSp>
        <p:nvGrpSpPr>
          <p:cNvPr id="77" name="Group 160">
            <a:extLst>
              <a:ext uri="{FF2B5EF4-FFF2-40B4-BE49-F238E27FC236}">
                <a16:creationId xmlns:a16="http://schemas.microsoft.com/office/drawing/2014/main" id="{DF726E5E-433F-4BEB-A532-1E495B1B5C75}"/>
              </a:ext>
            </a:extLst>
          </p:cNvPr>
          <p:cNvGrpSpPr>
            <a:grpSpLocks/>
          </p:cNvGrpSpPr>
          <p:nvPr/>
        </p:nvGrpSpPr>
        <p:grpSpPr bwMode="auto">
          <a:xfrm>
            <a:off x="7593964" y="1230655"/>
            <a:ext cx="153988" cy="458573"/>
            <a:chOff x="4590" y="1562"/>
            <a:chExt cx="97" cy="339"/>
          </a:xfrm>
        </p:grpSpPr>
        <p:sp>
          <p:nvSpPr>
            <p:cNvPr id="78" name="Line 161">
              <a:extLst>
                <a:ext uri="{FF2B5EF4-FFF2-40B4-BE49-F238E27FC236}">
                  <a16:creationId xmlns:a16="http://schemas.microsoft.com/office/drawing/2014/main" id="{68C715E1-90FD-4E4B-9322-6808EF7D5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9" y="1562"/>
              <a:ext cx="1" cy="2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9" name="Freeform 162">
              <a:extLst>
                <a:ext uri="{FF2B5EF4-FFF2-40B4-BE49-F238E27FC236}">
                  <a16:creationId xmlns:a16="http://schemas.microsoft.com/office/drawing/2014/main" id="{3F2046FB-30BA-481F-8043-C79E5B61C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804"/>
              <a:ext cx="97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" y="97"/>
                </a:cxn>
                <a:cxn ang="0">
                  <a:pos x="97" y="0"/>
                </a:cxn>
                <a:cxn ang="0">
                  <a:pos x="0" y="0"/>
                </a:cxn>
              </a:cxnLst>
              <a:rect l="0" t="0" r="r" b="b"/>
              <a:pathLst>
                <a:path w="97" h="97">
                  <a:moveTo>
                    <a:pt x="0" y="0"/>
                  </a:moveTo>
                  <a:lnTo>
                    <a:pt x="49" y="97"/>
                  </a:lnTo>
                  <a:lnTo>
                    <a:pt x="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  <p:grpSp>
        <p:nvGrpSpPr>
          <p:cNvPr id="80" name="Group 163">
            <a:extLst>
              <a:ext uri="{FF2B5EF4-FFF2-40B4-BE49-F238E27FC236}">
                <a16:creationId xmlns:a16="http://schemas.microsoft.com/office/drawing/2014/main" id="{D578ADFC-D45D-4E01-B11B-DDE343A8F496}"/>
              </a:ext>
            </a:extLst>
          </p:cNvPr>
          <p:cNvGrpSpPr>
            <a:grpSpLocks/>
          </p:cNvGrpSpPr>
          <p:nvPr/>
        </p:nvGrpSpPr>
        <p:grpSpPr bwMode="auto">
          <a:xfrm>
            <a:off x="7903528" y="2082870"/>
            <a:ext cx="152400" cy="785931"/>
            <a:chOff x="4785" y="2192"/>
            <a:chExt cx="96" cy="581"/>
          </a:xfrm>
        </p:grpSpPr>
        <p:sp>
          <p:nvSpPr>
            <p:cNvPr id="81" name="Line 164">
              <a:extLst>
                <a:ext uri="{FF2B5EF4-FFF2-40B4-BE49-F238E27FC236}">
                  <a16:creationId xmlns:a16="http://schemas.microsoft.com/office/drawing/2014/main" id="{A28556A4-78DD-43B7-AB23-06C037653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4" y="2192"/>
              <a:ext cx="1" cy="4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82" name="Freeform 165">
              <a:extLst>
                <a:ext uri="{FF2B5EF4-FFF2-40B4-BE49-F238E27FC236}">
                  <a16:creationId xmlns:a16="http://schemas.microsoft.com/office/drawing/2014/main" id="{45547574-B2D6-490A-AAAC-278780CEC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5" y="2677"/>
              <a:ext cx="96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" y="9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96" h="96">
                  <a:moveTo>
                    <a:pt x="0" y="0"/>
                  </a:moveTo>
                  <a:lnTo>
                    <a:pt x="49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  <p:sp>
        <p:nvSpPr>
          <p:cNvPr id="83" name="Rectangle 166">
            <a:extLst>
              <a:ext uri="{FF2B5EF4-FFF2-40B4-BE49-F238E27FC236}">
                <a16:creationId xmlns:a16="http://schemas.microsoft.com/office/drawing/2014/main" id="{63069ECC-A51B-479F-B424-222BAA300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903" y="2540090"/>
            <a:ext cx="1693862" cy="33141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grpSp>
        <p:nvGrpSpPr>
          <p:cNvPr id="84" name="Group 167">
            <a:extLst>
              <a:ext uri="{FF2B5EF4-FFF2-40B4-BE49-F238E27FC236}">
                <a16:creationId xmlns:a16="http://schemas.microsoft.com/office/drawing/2014/main" id="{2A8300DD-62BB-4C9E-A80F-5E9C58B29D8F}"/>
              </a:ext>
            </a:extLst>
          </p:cNvPr>
          <p:cNvGrpSpPr>
            <a:grpSpLocks/>
          </p:cNvGrpSpPr>
          <p:nvPr/>
        </p:nvGrpSpPr>
        <p:grpSpPr bwMode="auto">
          <a:xfrm>
            <a:off x="6289039" y="2082870"/>
            <a:ext cx="152400" cy="457220"/>
            <a:chOff x="3768" y="2192"/>
            <a:chExt cx="96" cy="338"/>
          </a:xfrm>
        </p:grpSpPr>
        <p:sp>
          <p:nvSpPr>
            <p:cNvPr id="85" name="Line 168">
              <a:extLst>
                <a:ext uri="{FF2B5EF4-FFF2-40B4-BE49-F238E27FC236}">
                  <a16:creationId xmlns:a16="http://schemas.microsoft.com/office/drawing/2014/main" id="{AA319C5F-7074-4DFF-9827-284BFBD6D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" y="2192"/>
              <a:ext cx="1" cy="2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86" name="Freeform 169">
              <a:extLst>
                <a:ext uri="{FF2B5EF4-FFF2-40B4-BE49-F238E27FC236}">
                  <a16:creationId xmlns:a16="http://schemas.microsoft.com/office/drawing/2014/main" id="{DC9AF3BE-F287-49C9-A3B8-CABE4FABC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2434"/>
              <a:ext cx="96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" y="9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96" h="96">
                  <a:moveTo>
                    <a:pt x="0" y="0"/>
                  </a:moveTo>
                  <a:lnTo>
                    <a:pt x="49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  <p:sp>
        <p:nvSpPr>
          <p:cNvPr id="87" name="Oval 170">
            <a:extLst>
              <a:ext uri="{FF2B5EF4-FFF2-40B4-BE49-F238E27FC236}">
                <a16:creationId xmlns:a16="http://schemas.microsoft.com/office/drawing/2014/main" id="{2FBB3C1B-BC09-48A5-B49A-13749AED5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965" y="3196160"/>
            <a:ext cx="309563" cy="26378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88" name="Rectangle 171">
            <a:extLst>
              <a:ext uri="{FF2B5EF4-FFF2-40B4-BE49-F238E27FC236}">
                <a16:creationId xmlns:a16="http://schemas.microsoft.com/office/drawing/2014/main" id="{A16CAD0E-3F47-47FC-AD19-087083C0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8864" y="3160990"/>
            <a:ext cx="357188" cy="33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89" name="Rectangle 172">
            <a:extLst>
              <a:ext uri="{FF2B5EF4-FFF2-40B4-BE49-F238E27FC236}">
                <a16:creationId xmlns:a16="http://schemas.microsoft.com/office/drawing/2014/main" id="{A479E2DB-E2F6-4595-99D5-8A41D51B9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628" y="3213745"/>
            <a:ext cx="141064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=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grpSp>
        <p:nvGrpSpPr>
          <p:cNvPr id="90" name="Group 173">
            <a:extLst>
              <a:ext uri="{FF2B5EF4-FFF2-40B4-BE49-F238E27FC236}">
                <a16:creationId xmlns:a16="http://schemas.microsoft.com/office/drawing/2014/main" id="{AE64EA0B-F069-4FC1-837E-6731D03714EC}"/>
              </a:ext>
            </a:extLst>
          </p:cNvPr>
          <p:cNvGrpSpPr>
            <a:grpSpLocks/>
          </p:cNvGrpSpPr>
          <p:nvPr/>
        </p:nvGrpSpPr>
        <p:grpSpPr bwMode="auto">
          <a:xfrm>
            <a:off x="6503353" y="3262443"/>
            <a:ext cx="384175" cy="131215"/>
            <a:chOff x="3903" y="3064"/>
            <a:chExt cx="242" cy="97"/>
          </a:xfrm>
        </p:grpSpPr>
        <p:sp>
          <p:nvSpPr>
            <p:cNvPr id="91" name="Line 174">
              <a:extLst>
                <a:ext uri="{FF2B5EF4-FFF2-40B4-BE49-F238E27FC236}">
                  <a16:creationId xmlns:a16="http://schemas.microsoft.com/office/drawing/2014/main" id="{EA21ADE9-84A9-45F2-8902-550DFCCD5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" y="3112"/>
              <a:ext cx="14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92" name="Freeform 175">
              <a:extLst>
                <a:ext uri="{FF2B5EF4-FFF2-40B4-BE49-F238E27FC236}">
                  <a16:creationId xmlns:a16="http://schemas.microsoft.com/office/drawing/2014/main" id="{EEDC4086-96DC-4AF4-9344-4629A284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" y="3064"/>
              <a:ext cx="96" cy="97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96" y="48"/>
                </a:cxn>
                <a:cxn ang="0">
                  <a:pos x="0" y="0"/>
                </a:cxn>
                <a:cxn ang="0">
                  <a:pos x="0" y="97"/>
                </a:cxn>
              </a:cxnLst>
              <a:rect l="0" t="0" r="r" b="b"/>
              <a:pathLst>
                <a:path w="96" h="97">
                  <a:moveTo>
                    <a:pt x="0" y="97"/>
                  </a:moveTo>
                  <a:lnTo>
                    <a:pt x="96" y="48"/>
                  </a:lnTo>
                  <a:lnTo>
                    <a:pt x="0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  <p:grpSp>
        <p:nvGrpSpPr>
          <p:cNvPr id="93" name="Group 176">
            <a:extLst>
              <a:ext uri="{FF2B5EF4-FFF2-40B4-BE49-F238E27FC236}">
                <a16:creationId xmlns:a16="http://schemas.microsoft.com/office/drawing/2014/main" id="{D41CB6BD-3CC6-4367-B434-DFDDFE9C709D}"/>
              </a:ext>
            </a:extLst>
          </p:cNvPr>
          <p:cNvGrpSpPr>
            <a:grpSpLocks/>
          </p:cNvGrpSpPr>
          <p:nvPr/>
        </p:nvGrpSpPr>
        <p:grpSpPr bwMode="auto">
          <a:xfrm>
            <a:off x="5154048" y="3162343"/>
            <a:ext cx="1030218" cy="315184"/>
            <a:chOff x="1105" y="3064"/>
            <a:chExt cx="2605" cy="97"/>
          </a:xfrm>
        </p:grpSpPr>
        <p:sp>
          <p:nvSpPr>
            <p:cNvPr id="94" name="Line 177">
              <a:extLst>
                <a:ext uri="{FF2B5EF4-FFF2-40B4-BE49-F238E27FC236}">
                  <a16:creationId xmlns:a16="http://schemas.microsoft.com/office/drawing/2014/main" id="{28C3565C-9FA5-4152-ACDF-B8DDFDAF3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" y="3112"/>
              <a:ext cx="251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95" name="Freeform 178">
              <a:extLst>
                <a:ext uri="{FF2B5EF4-FFF2-40B4-BE49-F238E27FC236}">
                  <a16:creationId xmlns:a16="http://schemas.microsoft.com/office/drawing/2014/main" id="{81C67893-5E75-40A8-B580-840815E8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3064"/>
              <a:ext cx="96" cy="97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96" y="48"/>
                </a:cxn>
                <a:cxn ang="0">
                  <a:pos x="0" y="0"/>
                </a:cxn>
                <a:cxn ang="0">
                  <a:pos x="0" y="97"/>
                </a:cxn>
              </a:cxnLst>
              <a:rect l="0" t="0" r="r" b="b"/>
              <a:pathLst>
                <a:path w="96" h="97">
                  <a:moveTo>
                    <a:pt x="0" y="97"/>
                  </a:moveTo>
                  <a:lnTo>
                    <a:pt x="96" y="48"/>
                  </a:lnTo>
                  <a:lnTo>
                    <a:pt x="0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  <p:sp>
        <p:nvSpPr>
          <p:cNvPr id="96" name="Line 179">
            <a:extLst>
              <a:ext uri="{FF2B5EF4-FFF2-40B4-BE49-F238E27FC236}">
                <a16:creationId xmlns:a16="http://schemas.microsoft.com/office/drawing/2014/main" id="{2626670F-8A1A-4757-85BC-04DAC89BF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7152" y="1312683"/>
            <a:ext cx="11248" cy="2006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grpSp>
        <p:nvGrpSpPr>
          <p:cNvPr id="97" name="Group 180">
            <a:extLst>
              <a:ext uri="{FF2B5EF4-FFF2-40B4-BE49-F238E27FC236}">
                <a16:creationId xmlns:a16="http://schemas.microsoft.com/office/drawing/2014/main" id="{F580358A-6543-417A-8EFF-7703CC2CB42E}"/>
              </a:ext>
            </a:extLst>
          </p:cNvPr>
          <p:cNvGrpSpPr>
            <a:grpSpLocks/>
          </p:cNvGrpSpPr>
          <p:nvPr/>
        </p:nvGrpSpPr>
        <p:grpSpPr bwMode="auto">
          <a:xfrm>
            <a:off x="6289039" y="2868802"/>
            <a:ext cx="152400" cy="327358"/>
            <a:chOff x="3768" y="2773"/>
            <a:chExt cx="96" cy="242"/>
          </a:xfrm>
        </p:grpSpPr>
        <p:sp>
          <p:nvSpPr>
            <p:cNvPr id="98" name="Line 181">
              <a:extLst>
                <a:ext uri="{FF2B5EF4-FFF2-40B4-BE49-F238E27FC236}">
                  <a16:creationId xmlns:a16="http://schemas.microsoft.com/office/drawing/2014/main" id="{8BBA43AA-C3F0-4D5E-B8A0-FDCD32803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" y="2773"/>
              <a:ext cx="1" cy="1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99" name="Freeform 182">
              <a:extLst>
                <a:ext uri="{FF2B5EF4-FFF2-40B4-BE49-F238E27FC236}">
                  <a16:creationId xmlns:a16="http://schemas.microsoft.com/office/drawing/2014/main" id="{470CDEDF-B757-4592-A926-A66B2736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2919"/>
              <a:ext cx="96" cy="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" y="96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96" h="96">
                  <a:moveTo>
                    <a:pt x="0" y="0"/>
                  </a:moveTo>
                  <a:lnTo>
                    <a:pt x="49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  <p:grpSp>
        <p:nvGrpSpPr>
          <p:cNvPr id="100" name="Group 184">
            <a:extLst>
              <a:ext uri="{FF2B5EF4-FFF2-40B4-BE49-F238E27FC236}">
                <a16:creationId xmlns:a16="http://schemas.microsoft.com/office/drawing/2014/main" id="{A993EC8A-7A71-4FD0-A03E-379C22F0BCF3}"/>
              </a:ext>
            </a:extLst>
          </p:cNvPr>
          <p:cNvGrpSpPr>
            <a:grpSpLocks/>
          </p:cNvGrpSpPr>
          <p:nvPr/>
        </p:nvGrpSpPr>
        <p:grpSpPr bwMode="auto">
          <a:xfrm>
            <a:off x="8440102" y="1230655"/>
            <a:ext cx="152400" cy="458573"/>
            <a:chOff x="5123" y="1562"/>
            <a:chExt cx="96" cy="339"/>
          </a:xfrm>
        </p:grpSpPr>
        <p:sp>
          <p:nvSpPr>
            <p:cNvPr id="101" name="Line 185">
              <a:extLst>
                <a:ext uri="{FF2B5EF4-FFF2-40B4-BE49-F238E27FC236}">
                  <a16:creationId xmlns:a16="http://schemas.microsoft.com/office/drawing/2014/main" id="{690CEEEB-59BC-46F4-97C2-E9638E2728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2" y="1562"/>
              <a:ext cx="1" cy="2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02" name="Freeform 186">
              <a:extLst>
                <a:ext uri="{FF2B5EF4-FFF2-40B4-BE49-F238E27FC236}">
                  <a16:creationId xmlns:a16="http://schemas.microsoft.com/office/drawing/2014/main" id="{FA0CC14B-642E-4547-B7C1-D72E07B3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" y="1804"/>
              <a:ext cx="96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" y="97"/>
                </a:cxn>
                <a:cxn ang="0">
                  <a:pos x="96" y="0"/>
                </a:cxn>
                <a:cxn ang="0">
                  <a:pos x="0" y="0"/>
                </a:cxn>
              </a:cxnLst>
              <a:rect l="0" t="0" r="r" b="b"/>
              <a:pathLst>
                <a:path w="96" h="97">
                  <a:moveTo>
                    <a:pt x="0" y="0"/>
                  </a:moveTo>
                  <a:lnTo>
                    <a:pt x="49" y="97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  <p:grpSp>
        <p:nvGrpSpPr>
          <p:cNvPr id="103" name="Group 187">
            <a:extLst>
              <a:ext uri="{FF2B5EF4-FFF2-40B4-BE49-F238E27FC236}">
                <a16:creationId xmlns:a16="http://schemas.microsoft.com/office/drawing/2014/main" id="{6D668CE7-2A4F-4355-8265-4C8E7E80A295}"/>
              </a:ext>
            </a:extLst>
          </p:cNvPr>
          <p:cNvGrpSpPr>
            <a:grpSpLocks/>
          </p:cNvGrpSpPr>
          <p:nvPr/>
        </p:nvGrpSpPr>
        <p:grpSpPr bwMode="auto">
          <a:xfrm>
            <a:off x="8201977" y="903297"/>
            <a:ext cx="19050" cy="281366"/>
            <a:chOff x="4973" y="1320"/>
            <a:chExt cx="12" cy="208"/>
          </a:xfrm>
        </p:grpSpPr>
        <p:sp>
          <p:nvSpPr>
            <p:cNvPr id="104" name="Rectangle 188">
              <a:extLst>
                <a:ext uri="{FF2B5EF4-FFF2-40B4-BE49-F238E27FC236}">
                  <a16:creationId xmlns:a16="http://schemas.microsoft.com/office/drawing/2014/main" id="{80DD7A6E-C3F6-4E68-ABD2-72D6E69DC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1320"/>
              <a:ext cx="12" cy="4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05" name="Rectangle 189">
              <a:extLst>
                <a:ext uri="{FF2B5EF4-FFF2-40B4-BE49-F238E27FC236}">
                  <a16:creationId xmlns:a16="http://schemas.microsoft.com/office/drawing/2014/main" id="{941F1F12-99F4-4B8B-8A7B-A404BB59B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1401"/>
              <a:ext cx="12" cy="4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06" name="Rectangle 190">
              <a:extLst>
                <a:ext uri="{FF2B5EF4-FFF2-40B4-BE49-F238E27FC236}">
                  <a16:creationId xmlns:a16="http://schemas.microsoft.com/office/drawing/2014/main" id="{8674675E-1405-4D1A-8787-2E3E7E2E5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1482"/>
              <a:ext cx="12" cy="46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  <p:sp>
        <p:nvSpPr>
          <p:cNvPr id="107" name="Rectangle 199">
            <a:extLst>
              <a:ext uri="{FF2B5EF4-FFF2-40B4-BE49-F238E27FC236}">
                <a16:creationId xmlns:a16="http://schemas.microsoft.com/office/drawing/2014/main" id="{D3B792BD-F212-4955-9999-AA572661D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215" y="600287"/>
            <a:ext cx="3884613" cy="3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08" name="Rectangle 201">
            <a:extLst>
              <a:ext uri="{FF2B5EF4-FFF2-40B4-BE49-F238E27FC236}">
                <a16:creationId xmlns:a16="http://schemas.microsoft.com/office/drawing/2014/main" id="{3F08D818-FE45-439E-AE96-78FD43C8C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664" y="667923"/>
            <a:ext cx="67326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 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09" name="Rectangle 202">
            <a:extLst>
              <a:ext uri="{FF2B5EF4-FFF2-40B4-BE49-F238E27FC236}">
                <a16:creationId xmlns:a16="http://schemas.microsoft.com/office/drawing/2014/main" id="{31D4A53C-D2BC-4115-8840-6FF69841D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914" y="667923"/>
            <a:ext cx="336631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     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10" name="Rectangle 205">
            <a:extLst>
              <a:ext uri="{FF2B5EF4-FFF2-40B4-BE49-F238E27FC236}">
                <a16:creationId xmlns:a16="http://schemas.microsoft.com/office/drawing/2014/main" id="{A49BE63C-2C19-4A68-8612-58FC75FFC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139" y="1721694"/>
            <a:ext cx="1023938" cy="33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11" name="Rectangle 206">
            <a:extLst>
              <a:ext uri="{FF2B5EF4-FFF2-40B4-BE49-F238E27FC236}">
                <a16:creationId xmlns:a16="http://schemas.microsoft.com/office/drawing/2014/main" id="{BE1EE96D-8A21-4EE4-8EA2-87B489E69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739" y="1786624"/>
            <a:ext cx="940963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D-cache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12" name="Rectangle 209">
            <a:extLst>
              <a:ext uri="{FF2B5EF4-FFF2-40B4-BE49-F238E27FC236}">
                <a16:creationId xmlns:a16="http://schemas.microsoft.com/office/drawing/2014/main" id="{222F5E41-FA42-4C22-95A2-156DAA38B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6777" y="2579319"/>
            <a:ext cx="666750" cy="3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13" name="Rectangle 210">
            <a:extLst>
              <a:ext uri="{FF2B5EF4-FFF2-40B4-BE49-F238E27FC236}">
                <a16:creationId xmlns:a16="http://schemas.microsoft.com/office/drawing/2014/main" id="{9489EDDC-DE8B-470E-8E92-28B244F2E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189" y="2610431"/>
            <a:ext cx="495328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VPN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14" name="Rectangle 211">
            <a:extLst>
              <a:ext uri="{FF2B5EF4-FFF2-40B4-BE49-F238E27FC236}">
                <a16:creationId xmlns:a16="http://schemas.microsoft.com/office/drawing/2014/main" id="{70798877-0070-4F0A-AD5B-D8CA3120C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040" y="2901267"/>
            <a:ext cx="682625" cy="3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15" name="Rectangle 212">
            <a:extLst>
              <a:ext uri="{FF2B5EF4-FFF2-40B4-BE49-F238E27FC236}">
                <a16:creationId xmlns:a16="http://schemas.microsoft.com/office/drawing/2014/main" id="{5A9D812E-14EF-4E3D-9122-041813888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9864" y="2968902"/>
            <a:ext cx="524182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Data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16" name="Rectangle 213">
            <a:extLst>
              <a:ext uri="{FF2B5EF4-FFF2-40B4-BE49-F238E27FC236}">
                <a16:creationId xmlns:a16="http://schemas.microsoft.com/office/drawing/2014/main" id="{38E0B643-AE1F-43B7-82A0-A5861DEC2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664" y="3225920"/>
            <a:ext cx="1035050" cy="33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17" name="Rectangle 214">
            <a:extLst>
              <a:ext uri="{FF2B5EF4-FFF2-40B4-BE49-F238E27FC236}">
                <a16:creationId xmlns:a16="http://schemas.microsoft.com/office/drawing/2014/main" id="{94FC1BA8-BBC9-4842-A19A-AED5F60A1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664" y="3293556"/>
            <a:ext cx="926536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Hit/Miss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18" name="Line 217">
            <a:extLst>
              <a:ext uri="{FF2B5EF4-FFF2-40B4-BE49-F238E27FC236}">
                <a16:creationId xmlns:a16="http://schemas.microsoft.com/office/drawing/2014/main" id="{83F52001-D190-406B-BE79-8FE62F7816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7614" y="1321288"/>
            <a:ext cx="165100" cy="20831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19" name="Line 218">
            <a:extLst>
              <a:ext uri="{FF2B5EF4-FFF2-40B4-BE49-F238E27FC236}">
                <a16:creationId xmlns:a16="http://schemas.microsoft.com/office/drawing/2014/main" id="{D2FDACF2-07E3-4801-830D-7DE40EAD31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38514" y="1296939"/>
            <a:ext cx="161925" cy="20831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20" name="Line 219">
            <a:extLst>
              <a:ext uri="{FF2B5EF4-FFF2-40B4-BE49-F238E27FC236}">
                <a16:creationId xmlns:a16="http://schemas.microsoft.com/office/drawing/2014/main" id="{921880E8-14D1-46D4-AD9D-8A2E81E8DF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5549" y="2695163"/>
            <a:ext cx="163512" cy="211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21" name="Line 220">
            <a:extLst>
              <a:ext uri="{FF2B5EF4-FFF2-40B4-BE49-F238E27FC236}">
                <a16:creationId xmlns:a16="http://schemas.microsoft.com/office/drawing/2014/main" id="{16959C62-D270-49B5-96B1-E6BD5C3B89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4277" y="2141037"/>
            <a:ext cx="161925" cy="20831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22" name="Rectangle 222">
            <a:extLst>
              <a:ext uri="{FF2B5EF4-FFF2-40B4-BE49-F238E27FC236}">
                <a16:creationId xmlns:a16="http://schemas.microsoft.com/office/drawing/2014/main" id="{E95A5205-90CD-4658-B3E9-35FC55290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665" y="2634780"/>
            <a:ext cx="147476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 dirty="0">
                <a:solidFill>
                  <a:srgbClr val="000000"/>
                </a:solidFill>
                <a:latin typeface="Arial" charset="0"/>
              </a:rPr>
              <a:t>p</a:t>
            </a:r>
            <a:endParaRPr lang="en-US" sz="1880" i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23" name="Rectangle 223">
            <a:extLst>
              <a:ext uri="{FF2B5EF4-FFF2-40B4-BE49-F238E27FC236}">
                <a16:creationId xmlns:a16="http://schemas.microsoft.com/office/drawing/2014/main" id="{84A90465-3FAF-4E63-AEBC-BEE25E0CE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952" y="2070696"/>
            <a:ext cx="376237" cy="33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24" name="Rectangle 224">
            <a:extLst>
              <a:ext uri="{FF2B5EF4-FFF2-40B4-BE49-F238E27FC236}">
                <a16:creationId xmlns:a16="http://schemas.microsoft.com/office/drawing/2014/main" id="{42642BED-8A21-44A6-BE86-FF2D4B74A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053" y="2138332"/>
            <a:ext cx="147476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p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25" name="Rectangle 229">
            <a:extLst>
              <a:ext uri="{FF2B5EF4-FFF2-40B4-BE49-F238E27FC236}">
                <a16:creationId xmlns:a16="http://schemas.microsoft.com/office/drawing/2014/main" id="{42FBCC29-C9A3-46A3-B9B3-23F0A604A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4714" y="950643"/>
            <a:ext cx="1511300" cy="33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26" name="Rectangle 230">
            <a:extLst>
              <a:ext uri="{FF2B5EF4-FFF2-40B4-BE49-F238E27FC236}">
                <a16:creationId xmlns:a16="http://schemas.microsoft.com/office/drawing/2014/main" id="{378A3A21-6FD2-4668-9429-2612BD059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628" y="933056"/>
            <a:ext cx="1776412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1880" dirty="0">
                <a:solidFill>
                  <a:srgbClr val="000000"/>
                </a:solidFill>
                <a:latin typeface="Arial" charset="0"/>
              </a:rPr>
              <a:t>  Index         BO</a:t>
            </a:r>
            <a:endParaRPr lang="en-US" sz="1880" i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27" name="Rectangle 234">
            <a:extLst>
              <a:ext uri="{FF2B5EF4-FFF2-40B4-BE49-F238E27FC236}">
                <a16:creationId xmlns:a16="http://schemas.microsoft.com/office/drawing/2014/main" id="{B1B0F60E-9495-44BE-8DC2-FCB28F30E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877" y="1341579"/>
            <a:ext cx="328612" cy="33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28" name="Rectangle 235">
            <a:extLst>
              <a:ext uri="{FF2B5EF4-FFF2-40B4-BE49-F238E27FC236}">
                <a16:creationId xmlns:a16="http://schemas.microsoft.com/office/drawing/2014/main" id="{5CE358FF-D91F-4FF4-ADD3-5B3CF657F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8439" y="1410567"/>
            <a:ext cx="67326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i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29" name="Rectangle 236">
            <a:extLst>
              <a:ext uri="{FF2B5EF4-FFF2-40B4-BE49-F238E27FC236}">
                <a16:creationId xmlns:a16="http://schemas.microsoft.com/office/drawing/2014/main" id="{F392DE5D-D31A-4F98-AF12-82F7365CC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4403" y="1321288"/>
            <a:ext cx="377825" cy="3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30" name="Rectangle 237">
            <a:extLst>
              <a:ext uri="{FF2B5EF4-FFF2-40B4-BE49-F238E27FC236}">
                <a16:creationId xmlns:a16="http://schemas.microsoft.com/office/drawing/2014/main" id="{DE3AF41D-35B1-4A09-A46A-AD51F286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9503" y="1388923"/>
            <a:ext cx="147476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b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131" name="Line 241">
            <a:extLst>
              <a:ext uri="{FF2B5EF4-FFF2-40B4-BE49-F238E27FC236}">
                <a16:creationId xmlns:a16="http://schemas.microsoft.com/office/drawing/2014/main" id="{23D60964-B0FD-4B4C-ADB6-230C407B33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62053" y="2880976"/>
            <a:ext cx="223837" cy="16638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32" name="Rectangle 242">
            <a:extLst>
              <a:ext uri="{FF2B5EF4-FFF2-40B4-BE49-F238E27FC236}">
                <a16:creationId xmlns:a16="http://schemas.microsoft.com/office/drawing/2014/main" id="{8E63C9A0-81A9-400E-819F-AFC6A6858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714" y="2826866"/>
            <a:ext cx="376238" cy="33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  <p:sp>
        <p:nvSpPr>
          <p:cNvPr id="133" name="Rectangle 243">
            <a:extLst>
              <a:ext uri="{FF2B5EF4-FFF2-40B4-BE49-F238E27FC236}">
                <a16:creationId xmlns:a16="http://schemas.microsoft.com/office/drawing/2014/main" id="{53BC9F93-37D7-4389-856A-C2AF8F2A2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814" y="2894502"/>
            <a:ext cx="147476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80">
                <a:solidFill>
                  <a:srgbClr val="000000"/>
                </a:solidFill>
                <a:latin typeface="Arial" charset="0"/>
              </a:rPr>
              <a:t>p</a:t>
            </a:r>
            <a:endParaRPr lang="en-US" sz="1880" i="1">
              <a:solidFill>
                <a:schemeClr val="accent1"/>
              </a:solidFill>
              <a:latin typeface="Arial" charset="0"/>
            </a:endParaRPr>
          </a:p>
        </p:txBody>
      </p:sp>
      <p:cxnSp>
        <p:nvCxnSpPr>
          <p:cNvPr id="134" name="Straight Connector 263">
            <a:extLst>
              <a:ext uri="{FF2B5EF4-FFF2-40B4-BE49-F238E27FC236}">
                <a16:creationId xmlns:a16="http://schemas.microsoft.com/office/drawing/2014/main" id="{7E6ADE73-9BD0-4055-9286-53198B2D3B30}"/>
              </a:ext>
            </a:extLst>
          </p:cNvPr>
          <p:cNvCxnSpPr/>
          <p:nvPr/>
        </p:nvCxnSpPr>
        <p:spPr bwMode="auto">
          <a:xfrm>
            <a:off x="5157152" y="1312682"/>
            <a:ext cx="578060" cy="460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Line 179">
            <a:extLst>
              <a:ext uri="{FF2B5EF4-FFF2-40B4-BE49-F238E27FC236}">
                <a16:creationId xmlns:a16="http://schemas.microsoft.com/office/drawing/2014/main" id="{A263B11A-A7C2-4E7F-97F3-7E0E23F45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1190" y="883682"/>
            <a:ext cx="0" cy="41953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lIns="85642" tIns="42821" rIns="85642" bIns="42821"/>
          <a:lstStyle/>
          <a:p>
            <a:endParaRPr lang="en-US" sz="1805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50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PIPT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064638"/>
            <a:ext cx="7896225" cy="4972050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marL="321175" indent="-321175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  <a:r>
              <a:rPr lang="zh-CN" altLang="en-US" dirty="0"/>
              <a:t>， </a:t>
            </a:r>
            <a:r>
              <a:rPr lang="en-US" dirty="0"/>
              <a:t>No aliasing (homonyms or synonyms)</a:t>
            </a:r>
          </a:p>
          <a:p>
            <a:pPr marL="0" indent="0"/>
            <a:r>
              <a:rPr lang="en-US" dirty="0"/>
              <a:t>Cons</a:t>
            </a:r>
          </a:p>
          <a:p>
            <a:pPr marL="321175" indent="-321175">
              <a:buFont typeface="Arial" panose="020B0604020202020204" pitchFamily="34" charset="0"/>
              <a:buChar char="•"/>
            </a:pPr>
            <a:r>
              <a:rPr lang="en-US" dirty="0"/>
              <a:t>Slow (memory translation added to critical path)</a:t>
            </a:r>
          </a:p>
          <a:p>
            <a:pPr marL="618558" lvl="1" indent="-321175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F1C127B-9050-4735-A536-0075B01A01D5}"/>
              </a:ext>
            </a:extLst>
          </p:cNvPr>
          <p:cNvGrpSpPr/>
          <p:nvPr/>
        </p:nvGrpSpPr>
        <p:grpSpPr>
          <a:xfrm>
            <a:off x="1006477" y="2837712"/>
            <a:ext cx="6853237" cy="4020288"/>
            <a:chOff x="461963" y="1781386"/>
            <a:chExt cx="6853237" cy="402028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A0C55A27-9418-4719-B2C7-951870362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138" y="2130388"/>
              <a:ext cx="5326062" cy="361177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D33262D-F961-44C1-B0A3-E4F0EA42C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3786119"/>
              <a:ext cx="4819650" cy="361177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C007A210-EA29-438A-8A45-BE4430605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550" y="4145943"/>
              <a:ext cx="4819650" cy="361177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B7B2BF3-F975-45CF-89DB-551E39C6F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39" y="2921730"/>
              <a:ext cx="3125787" cy="432871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44" y="2"/>
                </a:cxn>
                <a:cxn ang="0">
                  <a:pos x="128" y="3"/>
                </a:cxn>
                <a:cxn ang="0">
                  <a:pos x="98" y="13"/>
                </a:cxn>
                <a:cxn ang="0">
                  <a:pos x="69" y="27"/>
                </a:cxn>
                <a:cxn ang="0">
                  <a:pos x="47" y="48"/>
                </a:cxn>
                <a:cxn ang="0">
                  <a:pos x="27" y="70"/>
                </a:cxn>
                <a:cxn ang="0">
                  <a:pos x="12" y="98"/>
                </a:cxn>
                <a:cxn ang="0">
                  <a:pos x="3" y="128"/>
                </a:cxn>
                <a:cxn ang="0">
                  <a:pos x="1" y="144"/>
                </a:cxn>
                <a:cxn ang="0">
                  <a:pos x="0" y="160"/>
                </a:cxn>
                <a:cxn ang="0">
                  <a:pos x="1" y="176"/>
                </a:cxn>
                <a:cxn ang="0">
                  <a:pos x="3" y="191"/>
                </a:cxn>
                <a:cxn ang="0">
                  <a:pos x="12" y="222"/>
                </a:cxn>
                <a:cxn ang="0">
                  <a:pos x="27" y="250"/>
                </a:cxn>
                <a:cxn ang="0">
                  <a:pos x="47" y="274"/>
                </a:cxn>
                <a:cxn ang="0">
                  <a:pos x="69" y="293"/>
                </a:cxn>
                <a:cxn ang="0">
                  <a:pos x="98" y="307"/>
                </a:cxn>
                <a:cxn ang="0">
                  <a:pos x="128" y="316"/>
                </a:cxn>
                <a:cxn ang="0">
                  <a:pos x="144" y="320"/>
                </a:cxn>
                <a:cxn ang="0">
                  <a:pos x="160" y="320"/>
                </a:cxn>
                <a:cxn ang="0">
                  <a:pos x="1809" y="320"/>
                </a:cxn>
                <a:cxn ang="0">
                  <a:pos x="1825" y="320"/>
                </a:cxn>
                <a:cxn ang="0">
                  <a:pos x="1841" y="316"/>
                </a:cxn>
                <a:cxn ang="0">
                  <a:pos x="1871" y="307"/>
                </a:cxn>
                <a:cxn ang="0">
                  <a:pos x="1899" y="293"/>
                </a:cxn>
                <a:cxn ang="0">
                  <a:pos x="1923" y="274"/>
                </a:cxn>
                <a:cxn ang="0">
                  <a:pos x="1942" y="250"/>
                </a:cxn>
                <a:cxn ang="0">
                  <a:pos x="1956" y="222"/>
                </a:cxn>
                <a:cxn ang="0">
                  <a:pos x="1966" y="191"/>
                </a:cxn>
                <a:cxn ang="0">
                  <a:pos x="1969" y="176"/>
                </a:cxn>
                <a:cxn ang="0">
                  <a:pos x="1969" y="160"/>
                </a:cxn>
                <a:cxn ang="0">
                  <a:pos x="1969" y="144"/>
                </a:cxn>
                <a:cxn ang="0">
                  <a:pos x="1966" y="128"/>
                </a:cxn>
                <a:cxn ang="0">
                  <a:pos x="1956" y="98"/>
                </a:cxn>
                <a:cxn ang="0">
                  <a:pos x="1942" y="70"/>
                </a:cxn>
                <a:cxn ang="0">
                  <a:pos x="1923" y="48"/>
                </a:cxn>
                <a:cxn ang="0">
                  <a:pos x="1899" y="27"/>
                </a:cxn>
                <a:cxn ang="0">
                  <a:pos x="1871" y="13"/>
                </a:cxn>
                <a:cxn ang="0">
                  <a:pos x="1841" y="3"/>
                </a:cxn>
                <a:cxn ang="0">
                  <a:pos x="1825" y="2"/>
                </a:cxn>
                <a:cxn ang="0">
                  <a:pos x="1809" y="0"/>
                </a:cxn>
                <a:cxn ang="0">
                  <a:pos x="160" y="0"/>
                </a:cxn>
              </a:cxnLst>
              <a:rect l="0" t="0" r="r" b="b"/>
              <a:pathLst>
                <a:path w="1969" h="320">
                  <a:moveTo>
                    <a:pt x="160" y="0"/>
                  </a:moveTo>
                  <a:lnTo>
                    <a:pt x="144" y="2"/>
                  </a:lnTo>
                  <a:lnTo>
                    <a:pt x="128" y="3"/>
                  </a:lnTo>
                  <a:lnTo>
                    <a:pt x="98" y="13"/>
                  </a:lnTo>
                  <a:lnTo>
                    <a:pt x="69" y="27"/>
                  </a:lnTo>
                  <a:lnTo>
                    <a:pt x="47" y="48"/>
                  </a:lnTo>
                  <a:lnTo>
                    <a:pt x="27" y="70"/>
                  </a:lnTo>
                  <a:lnTo>
                    <a:pt x="12" y="98"/>
                  </a:lnTo>
                  <a:lnTo>
                    <a:pt x="3" y="128"/>
                  </a:lnTo>
                  <a:lnTo>
                    <a:pt x="1" y="144"/>
                  </a:lnTo>
                  <a:lnTo>
                    <a:pt x="0" y="160"/>
                  </a:lnTo>
                  <a:lnTo>
                    <a:pt x="1" y="176"/>
                  </a:lnTo>
                  <a:lnTo>
                    <a:pt x="3" y="191"/>
                  </a:lnTo>
                  <a:lnTo>
                    <a:pt x="12" y="222"/>
                  </a:lnTo>
                  <a:lnTo>
                    <a:pt x="27" y="250"/>
                  </a:lnTo>
                  <a:lnTo>
                    <a:pt x="47" y="274"/>
                  </a:lnTo>
                  <a:lnTo>
                    <a:pt x="69" y="293"/>
                  </a:lnTo>
                  <a:lnTo>
                    <a:pt x="98" y="307"/>
                  </a:lnTo>
                  <a:lnTo>
                    <a:pt x="128" y="316"/>
                  </a:lnTo>
                  <a:lnTo>
                    <a:pt x="144" y="320"/>
                  </a:lnTo>
                  <a:lnTo>
                    <a:pt x="160" y="320"/>
                  </a:lnTo>
                  <a:lnTo>
                    <a:pt x="1809" y="320"/>
                  </a:lnTo>
                  <a:lnTo>
                    <a:pt x="1825" y="320"/>
                  </a:lnTo>
                  <a:lnTo>
                    <a:pt x="1841" y="316"/>
                  </a:lnTo>
                  <a:lnTo>
                    <a:pt x="1871" y="307"/>
                  </a:lnTo>
                  <a:lnTo>
                    <a:pt x="1899" y="293"/>
                  </a:lnTo>
                  <a:lnTo>
                    <a:pt x="1923" y="274"/>
                  </a:lnTo>
                  <a:lnTo>
                    <a:pt x="1942" y="250"/>
                  </a:lnTo>
                  <a:lnTo>
                    <a:pt x="1956" y="222"/>
                  </a:lnTo>
                  <a:lnTo>
                    <a:pt x="1966" y="191"/>
                  </a:lnTo>
                  <a:lnTo>
                    <a:pt x="1969" y="176"/>
                  </a:lnTo>
                  <a:lnTo>
                    <a:pt x="1969" y="160"/>
                  </a:lnTo>
                  <a:lnTo>
                    <a:pt x="1969" y="144"/>
                  </a:lnTo>
                  <a:lnTo>
                    <a:pt x="1966" y="128"/>
                  </a:lnTo>
                  <a:lnTo>
                    <a:pt x="1956" y="98"/>
                  </a:lnTo>
                  <a:lnTo>
                    <a:pt x="1942" y="70"/>
                  </a:lnTo>
                  <a:lnTo>
                    <a:pt x="1923" y="48"/>
                  </a:lnTo>
                  <a:lnTo>
                    <a:pt x="1899" y="27"/>
                  </a:lnTo>
                  <a:lnTo>
                    <a:pt x="1871" y="13"/>
                  </a:lnTo>
                  <a:lnTo>
                    <a:pt x="1841" y="3"/>
                  </a:lnTo>
                  <a:lnTo>
                    <a:pt x="1825" y="2"/>
                  </a:lnTo>
                  <a:lnTo>
                    <a:pt x="1809" y="0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396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2CC6AA-5235-4151-9F2E-ECD46BB6F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551" y="4937285"/>
              <a:ext cx="4816475" cy="431518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44" y="2"/>
                </a:cxn>
                <a:cxn ang="0">
                  <a:pos x="128" y="3"/>
                </a:cxn>
                <a:cxn ang="0">
                  <a:pos x="98" y="13"/>
                </a:cxn>
                <a:cxn ang="0">
                  <a:pos x="70" y="27"/>
                </a:cxn>
                <a:cxn ang="0">
                  <a:pos x="48" y="47"/>
                </a:cxn>
                <a:cxn ang="0">
                  <a:pos x="27" y="70"/>
                </a:cxn>
                <a:cxn ang="0">
                  <a:pos x="13" y="98"/>
                </a:cxn>
                <a:cxn ang="0">
                  <a:pos x="3" y="128"/>
                </a:cxn>
                <a:cxn ang="0">
                  <a:pos x="2" y="144"/>
                </a:cxn>
                <a:cxn ang="0">
                  <a:pos x="0" y="160"/>
                </a:cxn>
                <a:cxn ang="0">
                  <a:pos x="2" y="175"/>
                </a:cxn>
                <a:cxn ang="0">
                  <a:pos x="3" y="191"/>
                </a:cxn>
                <a:cxn ang="0">
                  <a:pos x="13" y="221"/>
                </a:cxn>
                <a:cxn ang="0">
                  <a:pos x="27" y="250"/>
                </a:cxn>
                <a:cxn ang="0">
                  <a:pos x="48" y="274"/>
                </a:cxn>
                <a:cxn ang="0">
                  <a:pos x="70" y="293"/>
                </a:cxn>
                <a:cxn ang="0">
                  <a:pos x="98" y="307"/>
                </a:cxn>
                <a:cxn ang="0">
                  <a:pos x="128" y="316"/>
                </a:cxn>
                <a:cxn ang="0">
                  <a:pos x="144" y="319"/>
                </a:cxn>
                <a:cxn ang="0">
                  <a:pos x="160" y="319"/>
                </a:cxn>
                <a:cxn ang="0">
                  <a:pos x="2874" y="319"/>
                </a:cxn>
                <a:cxn ang="0">
                  <a:pos x="2890" y="319"/>
                </a:cxn>
                <a:cxn ang="0">
                  <a:pos x="2906" y="316"/>
                </a:cxn>
                <a:cxn ang="0">
                  <a:pos x="2936" y="307"/>
                </a:cxn>
                <a:cxn ang="0">
                  <a:pos x="2964" y="293"/>
                </a:cxn>
                <a:cxn ang="0">
                  <a:pos x="2988" y="274"/>
                </a:cxn>
                <a:cxn ang="0">
                  <a:pos x="3007" y="250"/>
                </a:cxn>
                <a:cxn ang="0">
                  <a:pos x="3021" y="221"/>
                </a:cxn>
                <a:cxn ang="0">
                  <a:pos x="3031" y="191"/>
                </a:cxn>
                <a:cxn ang="0">
                  <a:pos x="3034" y="175"/>
                </a:cxn>
                <a:cxn ang="0">
                  <a:pos x="3034" y="160"/>
                </a:cxn>
                <a:cxn ang="0">
                  <a:pos x="3034" y="144"/>
                </a:cxn>
                <a:cxn ang="0">
                  <a:pos x="3031" y="128"/>
                </a:cxn>
                <a:cxn ang="0">
                  <a:pos x="3021" y="98"/>
                </a:cxn>
                <a:cxn ang="0">
                  <a:pos x="3007" y="70"/>
                </a:cxn>
                <a:cxn ang="0">
                  <a:pos x="2988" y="47"/>
                </a:cxn>
                <a:cxn ang="0">
                  <a:pos x="2964" y="27"/>
                </a:cxn>
                <a:cxn ang="0">
                  <a:pos x="2936" y="13"/>
                </a:cxn>
                <a:cxn ang="0">
                  <a:pos x="2906" y="3"/>
                </a:cxn>
                <a:cxn ang="0">
                  <a:pos x="2890" y="2"/>
                </a:cxn>
                <a:cxn ang="0">
                  <a:pos x="2874" y="0"/>
                </a:cxn>
                <a:cxn ang="0">
                  <a:pos x="160" y="0"/>
                </a:cxn>
              </a:cxnLst>
              <a:rect l="0" t="0" r="r" b="b"/>
              <a:pathLst>
                <a:path w="3034" h="319">
                  <a:moveTo>
                    <a:pt x="160" y="0"/>
                  </a:moveTo>
                  <a:lnTo>
                    <a:pt x="144" y="2"/>
                  </a:lnTo>
                  <a:lnTo>
                    <a:pt x="128" y="3"/>
                  </a:lnTo>
                  <a:lnTo>
                    <a:pt x="98" y="13"/>
                  </a:lnTo>
                  <a:lnTo>
                    <a:pt x="70" y="27"/>
                  </a:lnTo>
                  <a:lnTo>
                    <a:pt x="48" y="47"/>
                  </a:lnTo>
                  <a:lnTo>
                    <a:pt x="27" y="70"/>
                  </a:lnTo>
                  <a:lnTo>
                    <a:pt x="13" y="98"/>
                  </a:lnTo>
                  <a:lnTo>
                    <a:pt x="3" y="128"/>
                  </a:lnTo>
                  <a:lnTo>
                    <a:pt x="2" y="144"/>
                  </a:lnTo>
                  <a:lnTo>
                    <a:pt x="0" y="160"/>
                  </a:lnTo>
                  <a:lnTo>
                    <a:pt x="2" y="175"/>
                  </a:lnTo>
                  <a:lnTo>
                    <a:pt x="3" y="191"/>
                  </a:lnTo>
                  <a:lnTo>
                    <a:pt x="13" y="221"/>
                  </a:lnTo>
                  <a:lnTo>
                    <a:pt x="27" y="250"/>
                  </a:lnTo>
                  <a:lnTo>
                    <a:pt x="48" y="274"/>
                  </a:lnTo>
                  <a:lnTo>
                    <a:pt x="70" y="293"/>
                  </a:lnTo>
                  <a:lnTo>
                    <a:pt x="98" y="307"/>
                  </a:lnTo>
                  <a:lnTo>
                    <a:pt x="128" y="316"/>
                  </a:lnTo>
                  <a:lnTo>
                    <a:pt x="144" y="319"/>
                  </a:lnTo>
                  <a:lnTo>
                    <a:pt x="160" y="319"/>
                  </a:lnTo>
                  <a:lnTo>
                    <a:pt x="2874" y="319"/>
                  </a:lnTo>
                  <a:lnTo>
                    <a:pt x="2890" y="319"/>
                  </a:lnTo>
                  <a:lnTo>
                    <a:pt x="2906" y="316"/>
                  </a:lnTo>
                  <a:lnTo>
                    <a:pt x="2936" y="307"/>
                  </a:lnTo>
                  <a:lnTo>
                    <a:pt x="2964" y="293"/>
                  </a:lnTo>
                  <a:lnTo>
                    <a:pt x="2988" y="274"/>
                  </a:lnTo>
                  <a:lnTo>
                    <a:pt x="3007" y="250"/>
                  </a:lnTo>
                  <a:lnTo>
                    <a:pt x="3021" y="221"/>
                  </a:lnTo>
                  <a:lnTo>
                    <a:pt x="3031" y="191"/>
                  </a:lnTo>
                  <a:lnTo>
                    <a:pt x="3034" y="175"/>
                  </a:lnTo>
                  <a:lnTo>
                    <a:pt x="3034" y="160"/>
                  </a:lnTo>
                  <a:lnTo>
                    <a:pt x="3034" y="144"/>
                  </a:lnTo>
                  <a:lnTo>
                    <a:pt x="3031" y="128"/>
                  </a:lnTo>
                  <a:lnTo>
                    <a:pt x="3021" y="98"/>
                  </a:lnTo>
                  <a:lnTo>
                    <a:pt x="3007" y="70"/>
                  </a:lnTo>
                  <a:lnTo>
                    <a:pt x="2988" y="47"/>
                  </a:lnTo>
                  <a:lnTo>
                    <a:pt x="2964" y="27"/>
                  </a:lnTo>
                  <a:lnTo>
                    <a:pt x="2936" y="13"/>
                  </a:lnTo>
                  <a:lnTo>
                    <a:pt x="2906" y="3"/>
                  </a:lnTo>
                  <a:lnTo>
                    <a:pt x="2890" y="2"/>
                  </a:lnTo>
                  <a:lnTo>
                    <a:pt x="2874" y="0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396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3342CB83-C447-428A-A6F6-CE5FB09F3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925" y="2130388"/>
              <a:ext cx="1588" cy="35982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18E1A680-EBE1-4F6F-A47C-D01BC186D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925" y="3786119"/>
              <a:ext cx="1588" cy="35982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6EB451B7-1C4C-4366-9EB9-AC0E8E4CBD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6438" y="2130387"/>
              <a:ext cx="20637" cy="308421"/>
              <a:chOff x="2045" y="1173"/>
              <a:chExt cx="13" cy="228"/>
            </a:xfrm>
          </p:grpSpPr>
          <p:sp>
            <p:nvSpPr>
              <p:cNvPr id="89" name="Rectangle 10">
                <a:extLst>
                  <a:ext uri="{FF2B5EF4-FFF2-40B4-BE49-F238E27FC236}">
                    <a16:creationId xmlns:a16="http://schemas.microsoft.com/office/drawing/2014/main" id="{EF45AA0C-31D0-4769-BC6F-EBB019E38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5" y="1173"/>
                <a:ext cx="13" cy="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90" name="Rectangle 11">
                <a:extLst>
                  <a:ext uri="{FF2B5EF4-FFF2-40B4-BE49-F238E27FC236}">
                    <a16:creationId xmlns:a16="http://schemas.microsoft.com/office/drawing/2014/main" id="{E3CF84E1-E60B-4BDF-97A2-00F33932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5" y="1262"/>
                <a:ext cx="13" cy="5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91" name="Rectangle 12">
                <a:extLst>
                  <a:ext uri="{FF2B5EF4-FFF2-40B4-BE49-F238E27FC236}">
                    <a16:creationId xmlns:a16="http://schemas.microsoft.com/office/drawing/2014/main" id="{AD6EE57B-CB83-4084-9E32-B859A30B6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5" y="1350"/>
                <a:ext cx="13" cy="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6D80DAD-0063-4918-A4DB-C8404D1CB2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1275" y="2490212"/>
              <a:ext cx="168275" cy="431519"/>
              <a:chOff x="1626" y="1439"/>
              <a:chExt cx="106" cy="319"/>
            </a:xfrm>
          </p:grpSpPr>
          <p:sp>
            <p:nvSpPr>
              <p:cNvPr id="87" name="Line 14">
                <a:extLst>
                  <a:ext uri="{FF2B5EF4-FFF2-40B4-BE49-F238E27FC236}">
                    <a16:creationId xmlns:a16="http://schemas.microsoft.com/office/drawing/2014/main" id="{BFF86366-F26D-4069-84DD-5FC3D51D9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439"/>
                <a:ext cx="1" cy="216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58AD2772-0E89-4CB1-A117-B34AE9BC7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" y="1652"/>
                <a:ext cx="106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106"/>
                  </a:cxn>
                  <a:cxn ang="0">
                    <a:pos x="106" y="0"/>
                  </a:cxn>
                  <a:cxn ang="0">
                    <a:pos x="0" y="0"/>
                  </a:cxn>
                </a:cxnLst>
                <a:rect l="0" t="0" r="r" b="b"/>
                <a:pathLst>
                  <a:path w="106" h="106">
                    <a:moveTo>
                      <a:pt x="0" y="0"/>
                    </a:moveTo>
                    <a:lnTo>
                      <a:pt x="54" y="106"/>
                    </a:lnTo>
                    <a:lnTo>
                      <a:pt x="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67CBA651-59E9-4741-9E70-E4194E73BE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1964" y="2490212"/>
              <a:ext cx="168275" cy="431519"/>
              <a:chOff x="2691" y="1439"/>
              <a:chExt cx="106" cy="319"/>
            </a:xfrm>
          </p:grpSpPr>
          <p:sp>
            <p:nvSpPr>
              <p:cNvPr id="85" name="Line 17">
                <a:extLst>
                  <a:ext uri="{FF2B5EF4-FFF2-40B4-BE49-F238E27FC236}">
                    <a16:creationId xmlns:a16="http://schemas.microsoft.com/office/drawing/2014/main" id="{DBEC3AD3-288F-454C-B7DB-421CAEC70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4" y="1439"/>
                <a:ext cx="1" cy="216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86" name="Freeform 18">
                <a:extLst>
                  <a:ext uri="{FF2B5EF4-FFF2-40B4-BE49-F238E27FC236}">
                    <a16:creationId xmlns:a16="http://schemas.microsoft.com/office/drawing/2014/main" id="{69F033FE-557F-45BC-88A0-4BB7504B5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" y="1652"/>
                <a:ext cx="106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3" y="106"/>
                  </a:cxn>
                  <a:cxn ang="0">
                    <a:pos x="106" y="0"/>
                  </a:cxn>
                  <a:cxn ang="0">
                    <a:pos x="0" y="0"/>
                  </a:cxn>
                </a:cxnLst>
                <a:rect l="0" t="0" r="r" b="b"/>
                <a:pathLst>
                  <a:path w="106" h="106">
                    <a:moveTo>
                      <a:pt x="0" y="0"/>
                    </a:moveTo>
                    <a:lnTo>
                      <a:pt x="53" y="106"/>
                    </a:lnTo>
                    <a:lnTo>
                      <a:pt x="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5" name="Group 19">
              <a:extLst>
                <a:ext uri="{FF2B5EF4-FFF2-40B4-BE49-F238E27FC236}">
                  <a16:creationId xmlns:a16="http://schemas.microsoft.com/office/drawing/2014/main" id="{C26B3A4A-B861-4800-A1EE-2C33F2800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1889" y="2490211"/>
              <a:ext cx="168275" cy="1295908"/>
              <a:chOff x="3913" y="1439"/>
              <a:chExt cx="106" cy="958"/>
            </a:xfrm>
          </p:grpSpPr>
          <p:sp>
            <p:nvSpPr>
              <p:cNvPr id="83" name="Line 20">
                <a:extLst>
                  <a:ext uri="{FF2B5EF4-FFF2-40B4-BE49-F238E27FC236}">
                    <a16:creationId xmlns:a16="http://schemas.microsoft.com/office/drawing/2014/main" id="{31A0D6C7-7E2D-441E-8175-E8487CED3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7" y="1439"/>
                <a:ext cx="1" cy="855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1068403F-8FAC-4658-9A40-80CD6CFCF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" y="2291"/>
                <a:ext cx="106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106"/>
                  </a:cxn>
                  <a:cxn ang="0">
                    <a:pos x="106" y="0"/>
                  </a:cxn>
                  <a:cxn ang="0">
                    <a:pos x="0" y="0"/>
                  </a:cxn>
                </a:cxnLst>
                <a:rect l="0" t="0" r="r" b="b"/>
                <a:pathLst>
                  <a:path w="106" h="106">
                    <a:moveTo>
                      <a:pt x="0" y="0"/>
                    </a:moveTo>
                    <a:lnTo>
                      <a:pt x="54" y="106"/>
                    </a:lnTo>
                    <a:lnTo>
                      <a:pt x="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6" name="Group 22">
              <a:extLst>
                <a:ext uri="{FF2B5EF4-FFF2-40B4-BE49-F238E27FC236}">
                  <a16:creationId xmlns:a16="http://schemas.microsoft.com/office/drawing/2014/main" id="{F4182CAB-8621-47B3-B9BE-E1DB10DA0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3963" y="3354600"/>
              <a:ext cx="168275" cy="431518"/>
              <a:chOff x="2371" y="2078"/>
              <a:chExt cx="106" cy="319"/>
            </a:xfrm>
          </p:grpSpPr>
          <p:sp>
            <p:nvSpPr>
              <p:cNvPr id="81" name="Line 23">
                <a:extLst>
                  <a:ext uri="{FF2B5EF4-FFF2-40B4-BE49-F238E27FC236}">
                    <a16:creationId xmlns:a16="http://schemas.microsoft.com/office/drawing/2014/main" id="{39939CBC-BEFB-4596-BA07-F9A0EC7741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5" y="2078"/>
                <a:ext cx="1" cy="216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82" name="Freeform 24">
                <a:extLst>
                  <a:ext uri="{FF2B5EF4-FFF2-40B4-BE49-F238E27FC236}">
                    <a16:creationId xmlns:a16="http://schemas.microsoft.com/office/drawing/2014/main" id="{559212B1-F19B-4E7D-8D2B-32F67FB9A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2291"/>
                <a:ext cx="106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106"/>
                  </a:cxn>
                  <a:cxn ang="0">
                    <a:pos x="106" y="0"/>
                  </a:cxn>
                  <a:cxn ang="0">
                    <a:pos x="0" y="0"/>
                  </a:cxn>
                </a:cxnLst>
                <a:rect l="0" t="0" r="r" b="b"/>
                <a:pathLst>
                  <a:path w="106" h="106">
                    <a:moveTo>
                      <a:pt x="0" y="0"/>
                    </a:moveTo>
                    <a:lnTo>
                      <a:pt x="54" y="106"/>
                    </a:lnTo>
                    <a:lnTo>
                      <a:pt x="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53684A85-BEB7-42F4-A75D-D72760612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100" y="4145942"/>
              <a:ext cx="1588" cy="35847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1C38D233-87F5-4B1A-83AA-5EE9279F2C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9963" y="4504414"/>
              <a:ext cx="168275" cy="432871"/>
              <a:chOff x="2211" y="2928"/>
              <a:chExt cx="106" cy="320"/>
            </a:xfrm>
          </p:grpSpPr>
          <p:sp>
            <p:nvSpPr>
              <p:cNvPr id="79" name="Line 27">
                <a:extLst>
                  <a:ext uri="{FF2B5EF4-FFF2-40B4-BE49-F238E27FC236}">
                    <a16:creationId xmlns:a16="http://schemas.microsoft.com/office/drawing/2014/main" id="{B4F5A649-913D-4364-A11C-AA479C168D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1" cy="217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80" name="Freeform 28">
                <a:extLst>
                  <a:ext uri="{FF2B5EF4-FFF2-40B4-BE49-F238E27FC236}">
                    <a16:creationId xmlns:a16="http://schemas.microsoft.com/office/drawing/2014/main" id="{F29C3179-7AC6-458A-AA8B-D19206221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1" y="3142"/>
                <a:ext cx="106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106"/>
                  </a:cxn>
                  <a:cxn ang="0">
                    <a:pos x="106" y="0"/>
                  </a:cxn>
                  <a:cxn ang="0">
                    <a:pos x="0" y="0"/>
                  </a:cxn>
                </a:cxnLst>
                <a:rect l="0" t="0" r="r" b="b"/>
                <a:pathLst>
                  <a:path w="106" h="106">
                    <a:moveTo>
                      <a:pt x="0" y="0"/>
                    </a:moveTo>
                    <a:lnTo>
                      <a:pt x="54" y="106"/>
                    </a:lnTo>
                    <a:lnTo>
                      <a:pt x="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9" name="Group 29">
              <a:extLst>
                <a:ext uri="{FF2B5EF4-FFF2-40B4-BE49-F238E27FC236}">
                  <a16:creationId xmlns:a16="http://schemas.microsoft.com/office/drawing/2014/main" id="{3EC632C8-78E2-4089-8057-2EC614B05C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3200" y="4504414"/>
              <a:ext cx="168275" cy="432871"/>
              <a:chOff x="3328" y="2928"/>
              <a:chExt cx="106" cy="320"/>
            </a:xfrm>
          </p:grpSpPr>
          <p:sp>
            <p:nvSpPr>
              <p:cNvPr id="77" name="Line 30">
                <a:extLst>
                  <a:ext uri="{FF2B5EF4-FFF2-40B4-BE49-F238E27FC236}">
                    <a16:creationId xmlns:a16="http://schemas.microsoft.com/office/drawing/2014/main" id="{1AF523D5-1168-4428-83A7-13D9B834A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2" y="2928"/>
                <a:ext cx="1" cy="217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78" name="Freeform 31">
                <a:extLst>
                  <a:ext uri="{FF2B5EF4-FFF2-40B4-BE49-F238E27FC236}">
                    <a16:creationId xmlns:a16="http://schemas.microsoft.com/office/drawing/2014/main" id="{53086521-0B8B-48E0-AD92-594050420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8" y="3142"/>
                <a:ext cx="106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106"/>
                  </a:cxn>
                  <a:cxn ang="0">
                    <a:pos x="106" y="0"/>
                  </a:cxn>
                  <a:cxn ang="0">
                    <a:pos x="0" y="0"/>
                  </a:cxn>
                </a:cxnLst>
                <a:rect l="0" t="0" r="r" b="b"/>
                <a:pathLst>
                  <a:path w="106" h="106">
                    <a:moveTo>
                      <a:pt x="0" y="0"/>
                    </a:moveTo>
                    <a:lnTo>
                      <a:pt x="54" y="106"/>
                    </a:lnTo>
                    <a:lnTo>
                      <a:pt x="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20" name="Group 32">
              <a:extLst>
                <a:ext uri="{FF2B5EF4-FFF2-40B4-BE49-F238E27FC236}">
                  <a16:creationId xmlns:a16="http://schemas.microsoft.com/office/drawing/2014/main" id="{C4249B92-706C-4DF7-B130-0A8C331C22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2650" y="5368803"/>
              <a:ext cx="168275" cy="432871"/>
              <a:chOff x="2956" y="3567"/>
              <a:chExt cx="106" cy="320"/>
            </a:xfrm>
          </p:grpSpPr>
          <p:sp>
            <p:nvSpPr>
              <p:cNvPr id="75" name="Line 33">
                <a:extLst>
                  <a:ext uri="{FF2B5EF4-FFF2-40B4-BE49-F238E27FC236}">
                    <a16:creationId xmlns:a16="http://schemas.microsoft.com/office/drawing/2014/main" id="{737F3E80-0A6A-44DD-AB95-5A4B06C8BA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0" y="3567"/>
                <a:ext cx="1" cy="217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078D66D2-507B-4B0F-B01E-BF4F803C2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6" y="3781"/>
                <a:ext cx="106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106"/>
                  </a:cxn>
                  <a:cxn ang="0">
                    <a:pos x="106" y="0"/>
                  </a:cxn>
                  <a:cxn ang="0">
                    <a:pos x="0" y="0"/>
                  </a:cxn>
                </a:cxnLst>
                <a:rect l="0" t="0" r="r" b="b"/>
                <a:pathLst>
                  <a:path w="106" h="106">
                    <a:moveTo>
                      <a:pt x="0" y="0"/>
                    </a:moveTo>
                    <a:lnTo>
                      <a:pt x="54" y="106"/>
                    </a:lnTo>
                    <a:lnTo>
                      <a:pt x="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21" name="Group 35">
              <a:extLst>
                <a:ext uri="{FF2B5EF4-FFF2-40B4-BE49-F238E27FC236}">
                  <a16:creationId xmlns:a16="http://schemas.microsoft.com/office/drawing/2014/main" id="{C6061D51-36CD-454F-99E0-01EFDB248E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88089" y="4145942"/>
              <a:ext cx="19050" cy="308421"/>
              <a:chOff x="3961" y="2663"/>
              <a:chExt cx="12" cy="228"/>
            </a:xfrm>
          </p:grpSpPr>
          <p:sp>
            <p:nvSpPr>
              <p:cNvPr id="72" name="Rectangle 36">
                <a:extLst>
                  <a:ext uri="{FF2B5EF4-FFF2-40B4-BE49-F238E27FC236}">
                    <a16:creationId xmlns:a16="http://schemas.microsoft.com/office/drawing/2014/main" id="{F9E90D2F-7D3D-4CBB-AA26-5EC0BE7FB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" y="2663"/>
                <a:ext cx="12" cy="5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73" name="Rectangle 37">
                <a:extLst>
                  <a:ext uri="{FF2B5EF4-FFF2-40B4-BE49-F238E27FC236}">
                    <a16:creationId xmlns:a16="http://schemas.microsoft.com/office/drawing/2014/main" id="{4AE456D8-F917-40D4-AF74-5BE20C614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" y="2751"/>
                <a:ext cx="12" cy="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74" name="Rectangle 38">
                <a:extLst>
                  <a:ext uri="{FF2B5EF4-FFF2-40B4-BE49-F238E27FC236}">
                    <a16:creationId xmlns:a16="http://schemas.microsoft.com/office/drawing/2014/main" id="{5B4DD600-1402-40ED-9FBC-91354664A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" y="2840"/>
                <a:ext cx="12" cy="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22" name="Group 39">
              <a:extLst>
                <a:ext uri="{FF2B5EF4-FFF2-40B4-BE49-F238E27FC236}">
                  <a16:creationId xmlns:a16="http://schemas.microsoft.com/office/drawing/2014/main" id="{8CA8F0EB-A015-41CA-8FCA-4CC51AABCF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19888" y="4504414"/>
              <a:ext cx="168275" cy="432871"/>
              <a:chOff x="4233" y="2928"/>
              <a:chExt cx="106" cy="320"/>
            </a:xfrm>
          </p:grpSpPr>
          <p:sp>
            <p:nvSpPr>
              <p:cNvPr id="70" name="Line 40">
                <a:extLst>
                  <a:ext uri="{FF2B5EF4-FFF2-40B4-BE49-F238E27FC236}">
                    <a16:creationId xmlns:a16="http://schemas.microsoft.com/office/drawing/2014/main" id="{9F9BB6CC-BFA7-465A-8544-0DE7426ADE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7" y="2928"/>
                <a:ext cx="1" cy="217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71" name="Freeform 41">
                <a:extLst>
                  <a:ext uri="{FF2B5EF4-FFF2-40B4-BE49-F238E27FC236}">
                    <a16:creationId xmlns:a16="http://schemas.microsoft.com/office/drawing/2014/main" id="{8D889580-42FA-43E5-B87A-9FE641F23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" y="3142"/>
                <a:ext cx="106" cy="1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4" y="106"/>
                  </a:cxn>
                  <a:cxn ang="0">
                    <a:pos x="106" y="0"/>
                  </a:cxn>
                  <a:cxn ang="0">
                    <a:pos x="0" y="0"/>
                  </a:cxn>
                </a:cxnLst>
                <a:rect l="0" t="0" r="r" b="b"/>
                <a:pathLst>
                  <a:path w="106" h="106">
                    <a:moveTo>
                      <a:pt x="0" y="0"/>
                    </a:moveTo>
                    <a:lnTo>
                      <a:pt x="54" y="106"/>
                    </a:lnTo>
                    <a:lnTo>
                      <a:pt x="1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72CD7261-072A-41BB-93EB-5AED4C58C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2142562"/>
              <a:ext cx="4989513" cy="373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4" name="Rectangle 43">
              <a:extLst>
                <a:ext uri="{FF2B5EF4-FFF2-40B4-BE49-F238E27FC236}">
                  <a16:creationId xmlns:a16="http://schemas.microsoft.com/office/drawing/2014/main" id="{5D7F0AC2-E26D-4BF9-9370-99D919302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88" y="2193965"/>
              <a:ext cx="4980274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 dirty="0">
                  <a:solidFill>
                    <a:srgbClr val="000000"/>
                  </a:solidFill>
                  <a:latin typeface="Arial" charset="0"/>
                </a:rPr>
                <a:t>Tag               Index               Page Offset (PO)</a:t>
              </a:r>
              <a:endParaRPr lang="en-US" sz="1880" i="1" dirty="0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BD776469-4F04-4109-9D33-66BF286B5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550" y="2990719"/>
              <a:ext cx="776288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6" name="Rectangle 45">
              <a:extLst>
                <a:ext uri="{FF2B5EF4-FFF2-40B4-BE49-F238E27FC236}">
                  <a16:creationId xmlns:a16="http://schemas.microsoft.com/office/drawing/2014/main" id="{538EFE15-DC0C-465B-A861-4E2DFFF6B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9" y="3061060"/>
              <a:ext cx="469680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TLB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9E6167D1-D331-436F-86F2-CB5FED4B5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3500" y="3786119"/>
              <a:ext cx="3121025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D3F7AF4F-4474-4175-B930-FB262FCE0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275" y="3860519"/>
              <a:ext cx="442429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Phy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29" name="Rectangle 48">
              <a:extLst>
                <a:ext uri="{FF2B5EF4-FFF2-40B4-BE49-F238E27FC236}">
                  <a16:creationId xmlns:a16="http://schemas.microsoft.com/office/drawing/2014/main" id="{69AA9D10-73D6-4DAE-A1E6-9D22E8702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338" y="3860519"/>
              <a:ext cx="216084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. Page No. (PPN)    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30" name="Rectangle 49">
              <a:extLst>
                <a:ext uri="{FF2B5EF4-FFF2-40B4-BE49-F238E27FC236}">
                  <a16:creationId xmlns:a16="http://schemas.microsoft.com/office/drawing/2014/main" id="{C1F44263-2E67-4365-8EAD-12DDC2061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825" y="3860519"/>
              <a:ext cx="6732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31" name="Rectangle 50">
              <a:extLst>
                <a:ext uri="{FF2B5EF4-FFF2-40B4-BE49-F238E27FC236}">
                  <a16:creationId xmlns:a16="http://schemas.microsoft.com/office/drawing/2014/main" id="{14DA5163-17A0-4CBD-839E-B6798741B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538" y="3860519"/>
              <a:ext cx="549831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  PO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32" name="Rectangle 51">
              <a:extLst>
                <a:ext uri="{FF2B5EF4-FFF2-40B4-BE49-F238E27FC236}">
                  <a16:creationId xmlns:a16="http://schemas.microsoft.com/office/drawing/2014/main" id="{048298E5-0E88-4F38-90A4-5F5BA6F53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3500" y="4175703"/>
              <a:ext cx="4267200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3" name="Rectangle 52">
              <a:extLst>
                <a:ext uri="{FF2B5EF4-FFF2-40B4-BE49-F238E27FC236}">
                  <a16:creationId xmlns:a16="http://schemas.microsoft.com/office/drawing/2014/main" id="{7D71056C-59B9-4009-BE07-D257F9926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001" y="4204110"/>
              <a:ext cx="4098623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Tag                         Index               BO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34" name="Rectangle 53">
              <a:extLst>
                <a:ext uri="{FF2B5EF4-FFF2-40B4-BE49-F238E27FC236}">
                  <a16:creationId xmlns:a16="http://schemas.microsoft.com/office/drawing/2014/main" id="{9FB2325E-C082-4C15-9DFD-D93DBDE48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3864" y="4992747"/>
              <a:ext cx="1123950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5" name="Rectangle 54">
              <a:extLst>
                <a:ext uri="{FF2B5EF4-FFF2-40B4-BE49-F238E27FC236}">
                  <a16:creationId xmlns:a16="http://schemas.microsoft.com/office/drawing/2014/main" id="{299A8AB3-1553-4EE4-8D62-6C82B6871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714" y="5063087"/>
              <a:ext cx="940963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D-cache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37" name="Rectangle 56">
              <a:extLst>
                <a:ext uri="{FF2B5EF4-FFF2-40B4-BE49-F238E27FC236}">
                  <a16:creationId xmlns:a16="http://schemas.microsoft.com/office/drawing/2014/main" id="{6B0917F6-164A-40C0-9EE5-EF9D5309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043" y="5399906"/>
              <a:ext cx="524182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 dirty="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1880" i="1" dirty="0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38" name="Rectangle 57">
              <a:extLst>
                <a:ext uri="{FF2B5EF4-FFF2-40B4-BE49-F238E27FC236}">
                  <a16:creationId xmlns:a16="http://schemas.microsoft.com/office/drawing/2014/main" id="{F64E5E58-9997-412C-9ED3-2760E5138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114" y="2597077"/>
              <a:ext cx="414337" cy="371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3B700B32-C354-4E17-90F4-BFE01DFA0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789" y="2671476"/>
              <a:ext cx="134652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k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A976101E-0B26-4DBA-A2E7-DAE133080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439" y="2825687"/>
              <a:ext cx="414337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DA6229C2-27EC-464C-95EA-5172A1980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6525" y="2900086"/>
              <a:ext cx="14747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FC9B8DAE-5DC6-45A2-A5BF-BD9D4EE9D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814" y="3424942"/>
              <a:ext cx="414337" cy="371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F2E968CE-8B4F-4DE8-AEED-5EA2CDAB3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7489" y="3499342"/>
              <a:ext cx="14747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p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44" name="Line 63">
              <a:extLst>
                <a:ext uri="{FF2B5EF4-FFF2-40B4-BE49-F238E27FC236}">
                  <a16:creationId xmlns:a16="http://schemas.microsoft.com/office/drawing/2014/main" id="{BD6DBFF3-9D3D-4850-A41E-97FA47FB7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4500" y="2526736"/>
              <a:ext cx="177800" cy="22861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5" name="Line 64">
              <a:extLst>
                <a:ext uri="{FF2B5EF4-FFF2-40B4-BE49-F238E27FC236}">
                  <a16:creationId xmlns:a16="http://schemas.microsoft.com/office/drawing/2014/main" id="{685E32A9-6CC0-4377-9241-2B121DACEB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03951" y="2804042"/>
              <a:ext cx="180975" cy="22861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6" name="Line 65">
              <a:extLst>
                <a:ext uri="{FF2B5EF4-FFF2-40B4-BE49-F238E27FC236}">
                  <a16:creationId xmlns:a16="http://schemas.microsoft.com/office/drawing/2014/main" id="{DC91607D-B08B-4AAD-AEFD-72CD6A3576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56026" y="3415473"/>
              <a:ext cx="180975" cy="23131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21770BBA-224F-4D3F-8F04-215BF2812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3" y="1989705"/>
              <a:ext cx="1497012" cy="864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8" name="Rectangle 67">
              <a:extLst>
                <a:ext uri="{FF2B5EF4-FFF2-40B4-BE49-F238E27FC236}">
                  <a16:creationId xmlns:a16="http://schemas.microsoft.com/office/drawing/2014/main" id="{72DEDF2D-8656-43C4-A765-52695798C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6" y="2064104"/>
              <a:ext cx="747449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Virtual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49" name="Rectangle 68">
              <a:extLst>
                <a:ext uri="{FF2B5EF4-FFF2-40B4-BE49-F238E27FC236}">
                  <a16:creationId xmlns:a16="http://schemas.microsoft.com/office/drawing/2014/main" id="{D230FCB2-1E8C-4659-9C2C-3E4043C1D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1" y="2310300"/>
              <a:ext cx="968214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0" name="Rectangle 69">
              <a:extLst>
                <a:ext uri="{FF2B5EF4-FFF2-40B4-BE49-F238E27FC236}">
                  <a16:creationId xmlns:a16="http://schemas.microsoft.com/office/drawing/2014/main" id="{74BC7CE7-1B32-4A29-AE0F-BCD9328F3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2556495"/>
              <a:ext cx="1368965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 dirty="0">
                  <a:solidFill>
                    <a:srgbClr val="000000"/>
                  </a:solidFill>
                  <a:latin typeface="Arial" charset="0"/>
                </a:rPr>
                <a:t>(n=</a:t>
              </a:r>
              <a:r>
                <a:rPr lang="en-US" sz="1880" dirty="0" err="1">
                  <a:solidFill>
                    <a:srgbClr val="000000"/>
                  </a:solidFill>
                  <a:latin typeface="Arial" charset="0"/>
                </a:rPr>
                <a:t>v+g</a:t>
              </a:r>
              <a:r>
                <a:rPr lang="en-US" sz="1880" dirty="0">
                  <a:solidFill>
                    <a:srgbClr val="000000"/>
                  </a:solidFill>
                  <a:latin typeface="Arial" charset="0"/>
                </a:rPr>
                <a:t> bits)</a:t>
              </a:r>
              <a:endParaRPr lang="en-US" sz="1880" i="1" dirty="0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1" name="Rectangle 70">
              <a:extLst>
                <a:ext uri="{FF2B5EF4-FFF2-40B4-BE49-F238E27FC236}">
                  <a16:creationId xmlns:a16="http://schemas.microsoft.com/office/drawing/2014/main" id="{0E43394A-34F1-4F9E-AF2F-C8FC8EC0B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763" y="3826701"/>
              <a:ext cx="1563687" cy="864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2" name="Rectangle 71">
              <a:extLst>
                <a:ext uri="{FF2B5EF4-FFF2-40B4-BE49-F238E27FC236}">
                  <a16:creationId xmlns:a16="http://schemas.microsoft.com/office/drawing/2014/main" id="{F8662EA7-E4C3-4674-9C1D-92EC441D3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4" y="3901100"/>
              <a:ext cx="98103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Physical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3" name="Rectangle 72">
              <a:extLst>
                <a:ext uri="{FF2B5EF4-FFF2-40B4-BE49-F238E27FC236}">
                  <a16:creationId xmlns:a16="http://schemas.microsoft.com/office/drawing/2014/main" id="{30AC2BDB-D951-48DB-ACC1-22944B42A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3" y="4147295"/>
              <a:ext cx="968214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4" name="Rectangle 73">
              <a:extLst>
                <a:ext uri="{FF2B5EF4-FFF2-40B4-BE49-F238E27FC236}">
                  <a16:creationId xmlns:a16="http://schemas.microsoft.com/office/drawing/2014/main" id="{BC8EB7F0-7363-472C-8949-8DD975526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3" y="4393490"/>
              <a:ext cx="1449115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(m=p+g bits)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5" name="Rectangle 74">
              <a:extLst>
                <a:ext uri="{FF2B5EF4-FFF2-40B4-BE49-F238E27FC236}">
                  <a16:creationId xmlns:a16="http://schemas.microsoft.com/office/drawing/2014/main" id="{46507809-64DA-47C7-AB7C-B283A4909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650" y="1781386"/>
              <a:ext cx="2624138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6" name="Rectangle 75">
              <a:extLst>
                <a:ext uri="{FF2B5EF4-FFF2-40B4-BE49-F238E27FC236}">
                  <a16:creationId xmlns:a16="http://schemas.microsoft.com/office/drawing/2014/main" id="{FE29B06E-3C22-4F04-82E0-0DBF62E51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563" y="1857137"/>
              <a:ext cx="257166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Virtual Page No. (VPN)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7" name="Line 76">
              <a:extLst>
                <a:ext uri="{FF2B5EF4-FFF2-40B4-BE49-F238E27FC236}">
                  <a16:creationId xmlns:a16="http://schemas.microsoft.com/office/drawing/2014/main" id="{E57EC8A3-010D-488A-8CD4-2DFA2EDBC7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8576" y="2553790"/>
              <a:ext cx="180975" cy="22861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8" name="Rectangle 77">
              <a:extLst>
                <a:ext uri="{FF2B5EF4-FFF2-40B4-BE49-F238E27FC236}">
                  <a16:creationId xmlns:a16="http://schemas.microsoft.com/office/drawing/2014/main" id="{5AD780FE-1A09-447C-8BCF-80D4C3E8B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363" y="2582197"/>
              <a:ext cx="615950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9" name="Rectangle 78">
              <a:extLst>
                <a:ext uri="{FF2B5EF4-FFF2-40B4-BE49-F238E27FC236}">
                  <a16:creationId xmlns:a16="http://schemas.microsoft.com/office/drawing/2014/main" id="{4939F3A6-B563-4874-B8D9-3E05DDFD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450" y="2656596"/>
              <a:ext cx="349455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v-k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60" name="Line 79">
              <a:extLst>
                <a:ext uri="{FF2B5EF4-FFF2-40B4-BE49-F238E27FC236}">
                  <a16:creationId xmlns:a16="http://schemas.microsoft.com/office/drawing/2014/main" id="{3CAD6DAE-F39D-4901-B9CA-DE9AE26F93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92501" y="4570697"/>
              <a:ext cx="180975" cy="22996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1" name="Line 80">
              <a:extLst>
                <a:ext uri="{FF2B5EF4-FFF2-40B4-BE49-F238E27FC236}">
                  <a16:creationId xmlns:a16="http://schemas.microsoft.com/office/drawing/2014/main" id="{B722EE79-A3D7-4A56-A270-4E42E9E386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3200" y="4580167"/>
              <a:ext cx="177800" cy="23131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2" name="Line 81">
              <a:extLst>
                <a:ext uri="{FF2B5EF4-FFF2-40B4-BE49-F238E27FC236}">
                  <a16:creationId xmlns:a16="http://schemas.microsoft.com/office/drawing/2014/main" id="{D7B278B6-6744-4FEE-90AC-60849D89D0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38939" y="4565286"/>
              <a:ext cx="179387" cy="22861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3" name="Rectangle 82">
              <a:extLst>
                <a:ext uri="{FF2B5EF4-FFF2-40B4-BE49-F238E27FC236}">
                  <a16:creationId xmlns:a16="http://schemas.microsoft.com/office/drawing/2014/main" id="{779548C1-B648-4851-866E-81980B00B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5525" y="4603163"/>
              <a:ext cx="361950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4" name="Rectangle 83">
              <a:extLst>
                <a:ext uri="{FF2B5EF4-FFF2-40B4-BE49-F238E27FC236}">
                  <a16:creationId xmlns:a16="http://schemas.microsoft.com/office/drawing/2014/main" id="{657DDCEE-7A91-4A3A-B738-1AAD93241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00" y="4678915"/>
              <a:ext cx="80150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65" name="Rectangle 84">
              <a:extLst>
                <a:ext uri="{FF2B5EF4-FFF2-40B4-BE49-F238E27FC236}">
                  <a16:creationId xmlns:a16="http://schemas.microsoft.com/office/drawing/2014/main" id="{3F0E0365-E02A-4B79-96A6-1B6C8B91F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988" y="4613985"/>
              <a:ext cx="361950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6" name="Rectangle 85">
              <a:extLst>
                <a:ext uri="{FF2B5EF4-FFF2-40B4-BE49-F238E27FC236}">
                  <a16:creationId xmlns:a16="http://schemas.microsoft.com/office/drawing/2014/main" id="{22D85314-19B9-477A-9B93-7BB7DAA73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4688384"/>
              <a:ext cx="6732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67" name="Rectangle 86">
              <a:extLst>
                <a:ext uri="{FF2B5EF4-FFF2-40B4-BE49-F238E27FC236}">
                  <a16:creationId xmlns:a16="http://schemas.microsoft.com/office/drawing/2014/main" id="{ED4924AB-B072-45BD-9D9D-57A912DD7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4825" y="4603163"/>
              <a:ext cx="414338" cy="37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8" name="Rectangle 87">
              <a:extLst>
                <a:ext uri="{FF2B5EF4-FFF2-40B4-BE49-F238E27FC236}">
                  <a16:creationId xmlns:a16="http://schemas.microsoft.com/office/drawing/2014/main" id="{120C3C07-DB68-4962-9265-C97C98DB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4678915"/>
              <a:ext cx="14747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2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435678"/>
            <a:ext cx="9017000" cy="762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/>
              <a:t>Recall: Examples of Caching in the Mem. Hierarchy</a:t>
            </a:r>
          </a:p>
        </p:txBody>
      </p:sp>
      <p:sp>
        <p:nvSpPr>
          <p:cNvPr id="37893" name="Rectangle 3"/>
          <p:cNvSpPr>
            <a:spLocks noChangeArrowheads="1"/>
          </p:cNvSpPr>
          <p:nvPr/>
        </p:nvSpPr>
        <p:spPr bwMode="auto">
          <a:xfrm>
            <a:off x="7658100" y="2428875"/>
            <a:ext cx="14478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Hardware MMU</a:t>
            </a:r>
          </a:p>
        </p:txBody>
      </p:sp>
      <p:sp>
        <p:nvSpPr>
          <p:cNvPr id="37894" name="Rectangle 4"/>
          <p:cNvSpPr>
            <a:spLocks noChangeArrowheads="1"/>
          </p:cNvSpPr>
          <p:nvPr/>
        </p:nvSpPr>
        <p:spPr bwMode="auto">
          <a:xfrm>
            <a:off x="5905500" y="2428875"/>
            <a:ext cx="17526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37895" name="Rectangle 5"/>
          <p:cNvSpPr>
            <a:spLocks noChangeArrowheads="1"/>
          </p:cNvSpPr>
          <p:nvPr/>
        </p:nvSpPr>
        <p:spPr bwMode="auto">
          <a:xfrm>
            <a:off x="3848100" y="2428875"/>
            <a:ext cx="20574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On-Chip TLB</a:t>
            </a:r>
          </a:p>
        </p:txBody>
      </p:sp>
      <p:sp>
        <p:nvSpPr>
          <p:cNvPr id="37896" name="Rectangle 6"/>
          <p:cNvSpPr>
            <a:spLocks noChangeArrowheads="1"/>
          </p:cNvSpPr>
          <p:nvPr/>
        </p:nvSpPr>
        <p:spPr bwMode="auto">
          <a:xfrm>
            <a:off x="1943100" y="2428875"/>
            <a:ext cx="19050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Address translations</a:t>
            </a:r>
          </a:p>
        </p:txBody>
      </p:sp>
      <p:sp>
        <p:nvSpPr>
          <p:cNvPr id="37897" name="Rectangle 7"/>
          <p:cNvSpPr>
            <a:spLocks noChangeArrowheads="1"/>
          </p:cNvSpPr>
          <p:nvPr/>
        </p:nvSpPr>
        <p:spPr bwMode="auto">
          <a:xfrm>
            <a:off x="114300" y="2428875"/>
            <a:ext cx="18288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TLB</a:t>
            </a:r>
          </a:p>
        </p:txBody>
      </p:sp>
      <p:sp>
        <p:nvSpPr>
          <p:cNvPr id="37898" name="Rectangle 8"/>
          <p:cNvSpPr>
            <a:spLocks noChangeArrowheads="1"/>
          </p:cNvSpPr>
          <p:nvPr/>
        </p:nvSpPr>
        <p:spPr bwMode="auto">
          <a:xfrm>
            <a:off x="7658100" y="5338763"/>
            <a:ext cx="14478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Web browser</a:t>
            </a:r>
          </a:p>
        </p:txBody>
      </p:sp>
      <p:sp>
        <p:nvSpPr>
          <p:cNvPr id="37899" name="Rectangle 9"/>
          <p:cNvSpPr>
            <a:spLocks noChangeArrowheads="1"/>
          </p:cNvSpPr>
          <p:nvPr/>
        </p:nvSpPr>
        <p:spPr bwMode="auto">
          <a:xfrm>
            <a:off x="5905500" y="5338763"/>
            <a:ext cx="17526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10,000,000</a:t>
            </a:r>
          </a:p>
        </p:txBody>
      </p:sp>
      <p:sp>
        <p:nvSpPr>
          <p:cNvPr id="37900" name="Rectangle 10"/>
          <p:cNvSpPr>
            <a:spLocks noChangeArrowheads="1"/>
          </p:cNvSpPr>
          <p:nvPr/>
        </p:nvSpPr>
        <p:spPr bwMode="auto">
          <a:xfrm>
            <a:off x="3848100" y="5338763"/>
            <a:ext cx="20574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Local disk</a:t>
            </a:r>
          </a:p>
        </p:txBody>
      </p:sp>
      <p:sp>
        <p:nvSpPr>
          <p:cNvPr id="37901" name="Rectangle 11"/>
          <p:cNvSpPr>
            <a:spLocks noChangeArrowheads="1"/>
          </p:cNvSpPr>
          <p:nvPr/>
        </p:nvSpPr>
        <p:spPr bwMode="auto">
          <a:xfrm>
            <a:off x="1943100" y="5338763"/>
            <a:ext cx="19050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Web pages</a:t>
            </a:r>
          </a:p>
        </p:txBody>
      </p:sp>
      <p:sp>
        <p:nvSpPr>
          <p:cNvPr id="37902" name="Rectangle 12"/>
          <p:cNvSpPr>
            <a:spLocks noChangeArrowheads="1"/>
          </p:cNvSpPr>
          <p:nvPr/>
        </p:nvSpPr>
        <p:spPr bwMode="auto">
          <a:xfrm>
            <a:off x="114300" y="5338763"/>
            <a:ext cx="18288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Browser cache</a:t>
            </a:r>
          </a:p>
        </p:txBody>
      </p:sp>
      <p:sp>
        <p:nvSpPr>
          <p:cNvPr id="37903" name="Rectangle 13"/>
          <p:cNvSpPr>
            <a:spLocks noChangeArrowheads="1"/>
          </p:cNvSpPr>
          <p:nvPr/>
        </p:nvSpPr>
        <p:spPr bwMode="auto">
          <a:xfrm>
            <a:off x="114300" y="5924550"/>
            <a:ext cx="18288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Web cache</a:t>
            </a:r>
          </a:p>
        </p:txBody>
      </p:sp>
      <p:sp>
        <p:nvSpPr>
          <p:cNvPr id="37904" name="Rectangle 14"/>
          <p:cNvSpPr>
            <a:spLocks noChangeArrowheads="1"/>
          </p:cNvSpPr>
          <p:nvPr/>
        </p:nvSpPr>
        <p:spPr bwMode="auto">
          <a:xfrm>
            <a:off x="114300" y="4752975"/>
            <a:ext cx="18288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Network buffer cache</a:t>
            </a:r>
          </a:p>
        </p:txBody>
      </p:sp>
      <p:sp>
        <p:nvSpPr>
          <p:cNvPr id="37905" name="Rectangle 15"/>
          <p:cNvSpPr>
            <a:spLocks noChangeArrowheads="1"/>
          </p:cNvSpPr>
          <p:nvPr/>
        </p:nvSpPr>
        <p:spPr bwMode="auto">
          <a:xfrm>
            <a:off x="114300" y="4029075"/>
            <a:ext cx="18288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Buffer cache</a:t>
            </a:r>
          </a:p>
        </p:txBody>
      </p:sp>
      <p:sp>
        <p:nvSpPr>
          <p:cNvPr id="37906" name="Rectangle 16"/>
          <p:cNvSpPr>
            <a:spLocks noChangeArrowheads="1"/>
          </p:cNvSpPr>
          <p:nvPr/>
        </p:nvSpPr>
        <p:spPr bwMode="auto">
          <a:xfrm>
            <a:off x="114300" y="3690938"/>
            <a:ext cx="1828800" cy="338137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Virtual Memory</a:t>
            </a:r>
          </a:p>
        </p:txBody>
      </p:sp>
      <p:sp>
        <p:nvSpPr>
          <p:cNvPr id="37907" name="Rectangle 17"/>
          <p:cNvSpPr>
            <a:spLocks noChangeArrowheads="1"/>
          </p:cNvSpPr>
          <p:nvPr/>
        </p:nvSpPr>
        <p:spPr bwMode="auto">
          <a:xfrm>
            <a:off x="114300" y="3352800"/>
            <a:ext cx="18288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L2 cache</a:t>
            </a:r>
          </a:p>
        </p:txBody>
      </p:sp>
      <p:sp>
        <p:nvSpPr>
          <p:cNvPr id="37908" name="Rectangle 18"/>
          <p:cNvSpPr>
            <a:spLocks noChangeArrowheads="1"/>
          </p:cNvSpPr>
          <p:nvPr/>
        </p:nvSpPr>
        <p:spPr bwMode="auto">
          <a:xfrm>
            <a:off x="114300" y="3014663"/>
            <a:ext cx="18288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L1 cache</a:t>
            </a:r>
          </a:p>
        </p:txBody>
      </p:sp>
      <p:sp>
        <p:nvSpPr>
          <p:cNvPr id="37909" name="Rectangle 19"/>
          <p:cNvSpPr>
            <a:spLocks noChangeArrowheads="1"/>
          </p:cNvSpPr>
          <p:nvPr/>
        </p:nvSpPr>
        <p:spPr bwMode="auto">
          <a:xfrm>
            <a:off x="114300" y="2078038"/>
            <a:ext cx="1828800" cy="3508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Registers</a:t>
            </a:r>
          </a:p>
        </p:txBody>
      </p:sp>
      <p:sp>
        <p:nvSpPr>
          <p:cNvPr id="37910" name="Rectangle 20"/>
          <p:cNvSpPr>
            <a:spLocks noChangeArrowheads="1"/>
          </p:cNvSpPr>
          <p:nvPr/>
        </p:nvSpPr>
        <p:spPr bwMode="auto">
          <a:xfrm>
            <a:off x="114300" y="1438275"/>
            <a:ext cx="1828800" cy="639763"/>
          </a:xfrm>
          <a:prstGeom prst="rect">
            <a:avLst/>
          </a:prstGeom>
          <a:solidFill>
            <a:srgbClr val="E0E0E0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 anchor="ctr" anchorCtr="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</a:rPr>
              <a:t>Cache Type</a:t>
            </a:r>
          </a:p>
        </p:txBody>
      </p:sp>
      <p:sp>
        <p:nvSpPr>
          <p:cNvPr id="37911" name="Rectangle 21"/>
          <p:cNvSpPr>
            <a:spLocks noChangeArrowheads="1"/>
          </p:cNvSpPr>
          <p:nvPr/>
        </p:nvSpPr>
        <p:spPr bwMode="auto">
          <a:xfrm>
            <a:off x="1943100" y="5924550"/>
            <a:ext cx="19050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Web pages</a:t>
            </a:r>
          </a:p>
        </p:txBody>
      </p:sp>
      <p:sp>
        <p:nvSpPr>
          <p:cNvPr id="37912" name="Rectangle 22"/>
          <p:cNvSpPr>
            <a:spLocks noChangeArrowheads="1"/>
          </p:cNvSpPr>
          <p:nvPr/>
        </p:nvSpPr>
        <p:spPr bwMode="auto">
          <a:xfrm>
            <a:off x="1943100" y="4752975"/>
            <a:ext cx="19050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Parts of files</a:t>
            </a:r>
          </a:p>
        </p:txBody>
      </p:sp>
      <p:sp>
        <p:nvSpPr>
          <p:cNvPr id="37913" name="Rectangle 23"/>
          <p:cNvSpPr>
            <a:spLocks noChangeArrowheads="1"/>
          </p:cNvSpPr>
          <p:nvPr/>
        </p:nvSpPr>
        <p:spPr bwMode="auto">
          <a:xfrm>
            <a:off x="1943100" y="4029075"/>
            <a:ext cx="19050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Parts of files</a:t>
            </a:r>
          </a:p>
        </p:txBody>
      </p:sp>
      <p:sp>
        <p:nvSpPr>
          <p:cNvPr id="37914" name="Rectangle 24"/>
          <p:cNvSpPr>
            <a:spLocks noChangeArrowheads="1"/>
          </p:cNvSpPr>
          <p:nvPr/>
        </p:nvSpPr>
        <p:spPr bwMode="auto">
          <a:xfrm>
            <a:off x="1943100" y="3690938"/>
            <a:ext cx="1905000" cy="338137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4-KB pages</a:t>
            </a:r>
          </a:p>
        </p:txBody>
      </p:sp>
      <p:sp>
        <p:nvSpPr>
          <p:cNvPr id="37915" name="Rectangle 25"/>
          <p:cNvSpPr>
            <a:spLocks noChangeArrowheads="1"/>
          </p:cNvSpPr>
          <p:nvPr/>
        </p:nvSpPr>
        <p:spPr bwMode="auto">
          <a:xfrm>
            <a:off x="1943100" y="3352800"/>
            <a:ext cx="19050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64-byte blocks</a:t>
            </a:r>
          </a:p>
        </p:txBody>
      </p:sp>
      <p:sp>
        <p:nvSpPr>
          <p:cNvPr id="37916" name="Rectangle 26"/>
          <p:cNvSpPr>
            <a:spLocks noChangeArrowheads="1"/>
          </p:cNvSpPr>
          <p:nvPr/>
        </p:nvSpPr>
        <p:spPr bwMode="auto">
          <a:xfrm>
            <a:off x="1943100" y="3014663"/>
            <a:ext cx="19050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64-byte blocks</a:t>
            </a:r>
          </a:p>
        </p:txBody>
      </p:sp>
      <p:sp>
        <p:nvSpPr>
          <p:cNvPr id="37917" name="Rectangle 27"/>
          <p:cNvSpPr>
            <a:spLocks noChangeArrowheads="1"/>
          </p:cNvSpPr>
          <p:nvPr/>
        </p:nvSpPr>
        <p:spPr bwMode="auto">
          <a:xfrm>
            <a:off x="1943100" y="2078038"/>
            <a:ext cx="1905000" cy="3508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4-8 bytes words</a:t>
            </a:r>
          </a:p>
        </p:txBody>
      </p:sp>
      <p:sp>
        <p:nvSpPr>
          <p:cNvPr id="37918" name="Rectangle 28"/>
          <p:cNvSpPr>
            <a:spLocks noChangeArrowheads="1"/>
          </p:cNvSpPr>
          <p:nvPr/>
        </p:nvSpPr>
        <p:spPr bwMode="auto">
          <a:xfrm>
            <a:off x="1943100" y="1438275"/>
            <a:ext cx="1905000" cy="639763"/>
          </a:xfrm>
          <a:prstGeom prst="rect">
            <a:avLst/>
          </a:prstGeom>
          <a:solidFill>
            <a:srgbClr val="E0E0E0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 anchor="ctr" anchorCtr="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</a:rPr>
              <a:t>What is Cached?</a:t>
            </a:r>
          </a:p>
        </p:txBody>
      </p:sp>
      <p:sp>
        <p:nvSpPr>
          <p:cNvPr id="37919" name="Rectangle 29"/>
          <p:cNvSpPr>
            <a:spLocks noChangeArrowheads="1"/>
          </p:cNvSpPr>
          <p:nvPr/>
        </p:nvSpPr>
        <p:spPr bwMode="auto">
          <a:xfrm>
            <a:off x="7658100" y="5924550"/>
            <a:ext cx="14478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Web proxy server</a:t>
            </a:r>
          </a:p>
        </p:txBody>
      </p:sp>
      <p:sp>
        <p:nvSpPr>
          <p:cNvPr id="37920" name="Rectangle 30"/>
          <p:cNvSpPr>
            <a:spLocks noChangeArrowheads="1"/>
          </p:cNvSpPr>
          <p:nvPr/>
        </p:nvSpPr>
        <p:spPr bwMode="auto">
          <a:xfrm>
            <a:off x="5905500" y="5924550"/>
            <a:ext cx="17526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1,000,000,000</a:t>
            </a:r>
          </a:p>
        </p:txBody>
      </p:sp>
      <p:sp>
        <p:nvSpPr>
          <p:cNvPr id="37921" name="Rectangle 31"/>
          <p:cNvSpPr>
            <a:spLocks noChangeArrowheads="1"/>
          </p:cNvSpPr>
          <p:nvPr/>
        </p:nvSpPr>
        <p:spPr bwMode="auto">
          <a:xfrm>
            <a:off x="3848100" y="5924550"/>
            <a:ext cx="20574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Remote server disks</a:t>
            </a:r>
          </a:p>
        </p:txBody>
      </p:sp>
      <p:sp>
        <p:nvSpPr>
          <p:cNvPr id="37922" name="Rectangle 32"/>
          <p:cNvSpPr>
            <a:spLocks noChangeArrowheads="1"/>
          </p:cNvSpPr>
          <p:nvPr/>
        </p:nvSpPr>
        <p:spPr bwMode="auto">
          <a:xfrm>
            <a:off x="7658100" y="4029075"/>
            <a:ext cx="14478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OS</a:t>
            </a:r>
          </a:p>
        </p:txBody>
      </p:sp>
      <p:sp>
        <p:nvSpPr>
          <p:cNvPr id="37923" name="Rectangle 33"/>
          <p:cNvSpPr>
            <a:spLocks noChangeArrowheads="1"/>
          </p:cNvSpPr>
          <p:nvPr/>
        </p:nvSpPr>
        <p:spPr bwMode="auto">
          <a:xfrm>
            <a:off x="5905500" y="4029075"/>
            <a:ext cx="17526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37924" name="Rectangle 34"/>
          <p:cNvSpPr>
            <a:spLocks noChangeArrowheads="1"/>
          </p:cNvSpPr>
          <p:nvPr/>
        </p:nvSpPr>
        <p:spPr bwMode="auto">
          <a:xfrm>
            <a:off x="3848100" y="4029075"/>
            <a:ext cx="20574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Main memory</a:t>
            </a:r>
          </a:p>
        </p:txBody>
      </p:sp>
      <p:sp>
        <p:nvSpPr>
          <p:cNvPr id="37925" name="Rectangle 35"/>
          <p:cNvSpPr>
            <a:spLocks noChangeArrowheads="1"/>
          </p:cNvSpPr>
          <p:nvPr/>
        </p:nvSpPr>
        <p:spPr bwMode="auto">
          <a:xfrm>
            <a:off x="7658100" y="3014663"/>
            <a:ext cx="14478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Hardware</a:t>
            </a:r>
          </a:p>
        </p:txBody>
      </p:sp>
      <p:sp>
        <p:nvSpPr>
          <p:cNvPr id="37926" name="Rectangle 36"/>
          <p:cNvSpPr>
            <a:spLocks noChangeArrowheads="1"/>
          </p:cNvSpPr>
          <p:nvPr/>
        </p:nvSpPr>
        <p:spPr bwMode="auto">
          <a:xfrm>
            <a:off x="5905500" y="3014663"/>
            <a:ext cx="17526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4</a:t>
            </a:r>
          </a:p>
        </p:txBody>
      </p:sp>
      <p:sp>
        <p:nvSpPr>
          <p:cNvPr id="37927" name="Rectangle 37"/>
          <p:cNvSpPr>
            <a:spLocks noChangeArrowheads="1"/>
          </p:cNvSpPr>
          <p:nvPr/>
        </p:nvSpPr>
        <p:spPr bwMode="auto">
          <a:xfrm>
            <a:off x="3848100" y="3014663"/>
            <a:ext cx="20574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On-Chip L1</a:t>
            </a:r>
          </a:p>
        </p:txBody>
      </p:sp>
      <p:sp>
        <p:nvSpPr>
          <p:cNvPr id="37928" name="Rectangle 38"/>
          <p:cNvSpPr>
            <a:spLocks noChangeArrowheads="1"/>
          </p:cNvSpPr>
          <p:nvPr/>
        </p:nvSpPr>
        <p:spPr bwMode="auto">
          <a:xfrm>
            <a:off x="7658100" y="3352800"/>
            <a:ext cx="14478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Hardware</a:t>
            </a:r>
          </a:p>
        </p:txBody>
      </p:sp>
      <p:sp>
        <p:nvSpPr>
          <p:cNvPr id="37929" name="Rectangle 39"/>
          <p:cNvSpPr>
            <a:spLocks noChangeArrowheads="1"/>
          </p:cNvSpPr>
          <p:nvPr/>
        </p:nvSpPr>
        <p:spPr bwMode="auto">
          <a:xfrm>
            <a:off x="5905500" y="3352800"/>
            <a:ext cx="17526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10</a:t>
            </a:r>
          </a:p>
        </p:txBody>
      </p:sp>
      <p:sp>
        <p:nvSpPr>
          <p:cNvPr id="37930" name="Rectangle 40"/>
          <p:cNvSpPr>
            <a:spLocks noChangeArrowheads="1"/>
          </p:cNvSpPr>
          <p:nvPr/>
        </p:nvSpPr>
        <p:spPr bwMode="auto">
          <a:xfrm>
            <a:off x="3848100" y="3352800"/>
            <a:ext cx="2057400" cy="3381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On-Chip L2</a:t>
            </a:r>
          </a:p>
        </p:txBody>
      </p:sp>
      <p:sp>
        <p:nvSpPr>
          <p:cNvPr id="37931" name="Rectangle 41"/>
          <p:cNvSpPr>
            <a:spLocks noChangeArrowheads="1"/>
          </p:cNvSpPr>
          <p:nvPr/>
        </p:nvSpPr>
        <p:spPr bwMode="auto">
          <a:xfrm>
            <a:off x="7658100" y="4752975"/>
            <a:ext cx="14478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NFS client</a:t>
            </a:r>
          </a:p>
        </p:txBody>
      </p:sp>
      <p:sp>
        <p:nvSpPr>
          <p:cNvPr id="37932" name="Rectangle 42"/>
          <p:cNvSpPr>
            <a:spLocks noChangeArrowheads="1"/>
          </p:cNvSpPr>
          <p:nvPr/>
        </p:nvSpPr>
        <p:spPr bwMode="auto">
          <a:xfrm>
            <a:off x="5905500" y="4752975"/>
            <a:ext cx="17526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10,000,000</a:t>
            </a:r>
          </a:p>
        </p:txBody>
      </p:sp>
      <p:sp>
        <p:nvSpPr>
          <p:cNvPr id="37933" name="Rectangle 43"/>
          <p:cNvSpPr>
            <a:spLocks noChangeArrowheads="1"/>
          </p:cNvSpPr>
          <p:nvPr/>
        </p:nvSpPr>
        <p:spPr bwMode="auto">
          <a:xfrm>
            <a:off x="3848100" y="4752975"/>
            <a:ext cx="2057400" cy="58578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Local disk</a:t>
            </a:r>
          </a:p>
        </p:txBody>
      </p:sp>
      <p:sp>
        <p:nvSpPr>
          <p:cNvPr id="37934" name="Rectangle 44"/>
          <p:cNvSpPr>
            <a:spLocks noChangeArrowheads="1"/>
          </p:cNvSpPr>
          <p:nvPr/>
        </p:nvSpPr>
        <p:spPr bwMode="auto">
          <a:xfrm>
            <a:off x="7658100" y="3690938"/>
            <a:ext cx="1447800" cy="338137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Hardware + OS</a:t>
            </a:r>
          </a:p>
        </p:txBody>
      </p:sp>
      <p:sp>
        <p:nvSpPr>
          <p:cNvPr id="37935" name="Rectangle 45"/>
          <p:cNvSpPr>
            <a:spLocks noChangeArrowheads="1"/>
          </p:cNvSpPr>
          <p:nvPr/>
        </p:nvSpPr>
        <p:spPr bwMode="auto">
          <a:xfrm>
            <a:off x="5905500" y="3690938"/>
            <a:ext cx="1752600" cy="338137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37936" name="Rectangle 46"/>
          <p:cNvSpPr>
            <a:spLocks noChangeArrowheads="1"/>
          </p:cNvSpPr>
          <p:nvPr/>
        </p:nvSpPr>
        <p:spPr bwMode="auto">
          <a:xfrm>
            <a:off x="3848100" y="3690938"/>
            <a:ext cx="2057400" cy="338137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Main memory</a:t>
            </a:r>
          </a:p>
        </p:txBody>
      </p:sp>
      <p:sp>
        <p:nvSpPr>
          <p:cNvPr id="37937" name="Rectangle 47"/>
          <p:cNvSpPr>
            <a:spLocks noChangeArrowheads="1"/>
          </p:cNvSpPr>
          <p:nvPr/>
        </p:nvSpPr>
        <p:spPr bwMode="auto">
          <a:xfrm>
            <a:off x="7658100" y="2078038"/>
            <a:ext cx="1447800" cy="3508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Compiler</a:t>
            </a:r>
          </a:p>
        </p:txBody>
      </p:sp>
      <p:sp>
        <p:nvSpPr>
          <p:cNvPr id="37938" name="Rectangle 48"/>
          <p:cNvSpPr>
            <a:spLocks noChangeArrowheads="1"/>
          </p:cNvSpPr>
          <p:nvPr/>
        </p:nvSpPr>
        <p:spPr bwMode="auto">
          <a:xfrm>
            <a:off x="5905500" y="2078038"/>
            <a:ext cx="1752600" cy="3508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37939" name="Rectangle 49"/>
          <p:cNvSpPr>
            <a:spLocks noChangeArrowheads="1"/>
          </p:cNvSpPr>
          <p:nvPr/>
        </p:nvSpPr>
        <p:spPr bwMode="auto">
          <a:xfrm>
            <a:off x="3848100" y="2078038"/>
            <a:ext cx="2057400" cy="350838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 CPU core</a:t>
            </a:r>
          </a:p>
        </p:txBody>
      </p:sp>
      <p:sp>
        <p:nvSpPr>
          <p:cNvPr id="37940" name="Rectangle 50"/>
          <p:cNvSpPr>
            <a:spLocks noChangeArrowheads="1"/>
          </p:cNvSpPr>
          <p:nvPr/>
        </p:nvSpPr>
        <p:spPr bwMode="auto">
          <a:xfrm>
            <a:off x="7658100" y="1438275"/>
            <a:ext cx="1447800" cy="639763"/>
          </a:xfrm>
          <a:prstGeom prst="rect">
            <a:avLst/>
          </a:prstGeom>
          <a:solidFill>
            <a:srgbClr val="E0E0E0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 anchor="ctr" anchorCtr="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</a:rPr>
              <a:t>Managed By</a:t>
            </a:r>
          </a:p>
        </p:txBody>
      </p:sp>
      <p:sp>
        <p:nvSpPr>
          <p:cNvPr id="37941" name="Rectangle 51"/>
          <p:cNvSpPr>
            <a:spLocks noChangeArrowheads="1"/>
          </p:cNvSpPr>
          <p:nvPr/>
        </p:nvSpPr>
        <p:spPr bwMode="auto">
          <a:xfrm>
            <a:off x="5905500" y="1438275"/>
            <a:ext cx="1752600" cy="6397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 anchor="ctr" anchorCtr="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</a:rPr>
              <a:t>Latency (cycles)</a:t>
            </a:r>
          </a:p>
        </p:txBody>
      </p:sp>
      <p:sp>
        <p:nvSpPr>
          <p:cNvPr id="37942" name="Rectangle 52"/>
          <p:cNvSpPr>
            <a:spLocks noChangeArrowheads="1"/>
          </p:cNvSpPr>
          <p:nvPr/>
        </p:nvSpPr>
        <p:spPr bwMode="auto">
          <a:xfrm>
            <a:off x="3848100" y="1438275"/>
            <a:ext cx="2057400" cy="639763"/>
          </a:xfrm>
          <a:prstGeom prst="rect">
            <a:avLst/>
          </a:prstGeom>
          <a:solidFill>
            <a:srgbClr val="E0E0E0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 anchor="ctr" anchorCtr="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dirty="0">
                <a:latin typeface="Calibri" pitchFamily="34" charset="0"/>
              </a:rPr>
              <a:t>Where is it Cached?</a:t>
            </a:r>
          </a:p>
        </p:txBody>
      </p:sp>
      <p:sp>
        <p:nvSpPr>
          <p:cNvPr id="37948" name="Line 58"/>
          <p:cNvSpPr>
            <a:spLocks noChangeShapeType="1"/>
          </p:cNvSpPr>
          <p:nvPr/>
        </p:nvSpPr>
        <p:spPr bwMode="auto">
          <a:xfrm>
            <a:off x="114300" y="1438275"/>
            <a:ext cx="1588" cy="639763"/>
          </a:xfrm>
          <a:prstGeom prst="line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anchor="ctr" anchorCtr="0"/>
          <a:lstStyle/>
          <a:p>
            <a:endParaRPr lang="en-US"/>
          </a:p>
        </p:txBody>
      </p:sp>
      <p:sp>
        <p:nvSpPr>
          <p:cNvPr id="55" name="Rectangle 15"/>
          <p:cNvSpPr>
            <a:spLocks noChangeArrowheads="1"/>
          </p:cNvSpPr>
          <p:nvPr/>
        </p:nvSpPr>
        <p:spPr bwMode="auto">
          <a:xfrm>
            <a:off x="114300" y="4391025"/>
            <a:ext cx="18288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Disk cache	</a:t>
            </a:r>
          </a:p>
        </p:txBody>
      </p:sp>
      <p:sp>
        <p:nvSpPr>
          <p:cNvPr id="57" name="Rectangle 23"/>
          <p:cNvSpPr>
            <a:spLocks noChangeArrowheads="1"/>
          </p:cNvSpPr>
          <p:nvPr/>
        </p:nvSpPr>
        <p:spPr bwMode="auto">
          <a:xfrm>
            <a:off x="1943100" y="4391025"/>
            <a:ext cx="19050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Disk sectors</a:t>
            </a:r>
          </a:p>
        </p:txBody>
      </p:sp>
      <p:sp>
        <p:nvSpPr>
          <p:cNvPr id="58" name="Rectangle 34"/>
          <p:cNvSpPr>
            <a:spLocks noChangeArrowheads="1"/>
          </p:cNvSpPr>
          <p:nvPr/>
        </p:nvSpPr>
        <p:spPr bwMode="auto">
          <a:xfrm>
            <a:off x="3848100" y="4391025"/>
            <a:ext cx="20574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Disk controller</a:t>
            </a:r>
          </a:p>
        </p:txBody>
      </p:sp>
      <p:sp>
        <p:nvSpPr>
          <p:cNvPr id="59" name="Rectangle 33"/>
          <p:cNvSpPr>
            <a:spLocks noChangeArrowheads="1"/>
          </p:cNvSpPr>
          <p:nvPr/>
        </p:nvSpPr>
        <p:spPr bwMode="auto">
          <a:xfrm>
            <a:off x="5905500" y="4391025"/>
            <a:ext cx="17526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r"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100,000</a:t>
            </a:r>
          </a:p>
        </p:txBody>
      </p:sp>
      <p:sp>
        <p:nvSpPr>
          <p:cNvPr id="60" name="Rectangle 32"/>
          <p:cNvSpPr>
            <a:spLocks noChangeArrowheads="1"/>
          </p:cNvSpPr>
          <p:nvPr/>
        </p:nvSpPr>
        <p:spPr bwMode="auto">
          <a:xfrm>
            <a:off x="7658100" y="4391025"/>
            <a:ext cx="1447800" cy="36195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0066"/>
                </a:solidFill>
                <a:latin typeface="Calibri" pitchFamily="34" charset="0"/>
              </a:rPr>
              <a:t>Disk firmware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VIPT </a:t>
            </a:r>
            <a:r>
              <a:rPr lang="en-US" dirty="0"/>
              <a:t>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marL="321175" indent="-321175">
              <a:buFont typeface="Arial" panose="020B0604020202020204" pitchFamily="34" charset="0"/>
              <a:buChar char="•"/>
            </a:pPr>
            <a:r>
              <a:rPr lang="en-US" dirty="0"/>
              <a:t>Fast (two memory transactions can be done in parallel)</a:t>
            </a:r>
          </a:p>
          <a:p>
            <a:pPr marL="0" indent="0"/>
            <a:r>
              <a:rPr lang="en-US" dirty="0"/>
              <a:t>Cons</a:t>
            </a:r>
          </a:p>
          <a:p>
            <a:pPr marL="321175" indent="-321175">
              <a:buFont typeface="Arial" panose="020B0604020202020204" pitchFamily="34" charset="0"/>
              <a:buChar char="•"/>
            </a:pPr>
            <a:r>
              <a:rPr lang="en-US" dirty="0"/>
              <a:t>More complicated</a:t>
            </a:r>
            <a:r>
              <a:rPr lang="zh-CN" altLang="en-US" dirty="0"/>
              <a:t>， </a:t>
            </a:r>
            <a:r>
              <a:rPr lang="en-US" dirty="0"/>
              <a:t>Cache size is constrained</a:t>
            </a:r>
          </a:p>
          <a:p>
            <a:pPr marL="618558" lvl="1" indent="-321175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9ABCD49-2DBC-4847-8B41-25EEB2F7A962}"/>
              </a:ext>
            </a:extLst>
          </p:cNvPr>
          <p:cNvGrpSpPr/>
          <p:nvPr/>
        </p:nvGrpSpPr>
        <p:grpSpPr>
          <a:xfrm>
            <a:off x="373904" y="3517638"/>
            <a:ext cx="8294688" cy="3292352"/>
            <a:chOff x="330200" y="2037050"/>
            <a:chExt cx="8294688" cy="3292352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DBCB6774-2AF6-4679-B6E5-41047B7A9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64" y="2323827"/>
              <a:ext cx="3921125" cy="328711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353EB379-7320-4CB9-A144-9233AF7505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113" y="3821289"/>
              <a:ext cx="3476625" cy="342239"/>
              <a:chOff x="567" y="2186"/>
              <a:chExt cx="2190" cy="253"/>
            </a:xfrm>
          </p:grpSpPr>
          <p:sp>
            <p:nvSpPr>
              <p:cNvPr id="189" name="Freeform 5">
                <a:extLst>
                  <a:ext uri="{FF2B5EF4-FFF2-40B4-BE49-F238E27FC236}">
                    <a16:creationId xmlns:a16="http://schemas.microsoft.com/office/drawing/2014/main" id="{4568A83C-263F-4A31-B268-326643076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" y="2186"/>
                <a:ext cx="11" cy="52"/>
              </a:xfrm>
              <a:custGeom>
                <a:avLst/>
                <a:gdLst/>
                <a:ahLst/>
                <a:cxnLst>
                  <a:cxn ang="0">
                    <a:pos x="11" y="6"/>
                  </a:cxn>
                  <a:cxn ang="0">
                    <a:pos x="6" y="6"/>
                  </a:cxn>
                  <a:cxn ang="0">
                    <a:pos x="6" y="11"/>
                  </a:cxn>
                  <a:cxn ang="0">
                    <a:pos x="9" y="11"/>
                  </a:cxn>
                  <a:cxn ang="0">
                    <a:pos x="9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52"/>
                  </a:cxn>
                  <a:cxn ang="0">
                    <a:pos x="11" y="52"/>
                  </a:cxn>
                  <a:cxn ang="0">
                    <a:pos x="11" y="6"/>
                  </a:cxn>
                </a:cxnLst>
                <a:rect l="0" t="0" r="r" b="b"/>
                <a:pathLst>
                  <a:path w="11" h="52">
                    <a:moveTo>
                      <a:pt x="11" y="6"/>
                    </a:moveTo>
                    <a:lnTo>
                      <a:pt x="6" y="6"/>
                    </a:lnTo>
                    <a:lnTo>
                      <a:pt x="6" y="11"/>
                    </a:lnTo>
                    <a:lnTo>
                      <a:pt x="9" y="11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52"/>
                    </a:lnTo>
                    <a:lnTo>
                      <a:pt x="11" y="52"/>
                    </a:ln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0" name="Rectangle 6">
                <a:extLst>
                  <a:ext uri="{FF2B5EF4-FFF2-40B4-BE49-F238E27FC236}">
                    <a16:creationId xmlns:a16="http://schemas.microsoft.com/office/drawing/2014/main" id="{02D00597-6E8B-400F-97B2-19FF7F886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272"/>
                <a:ext cx="11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1" name="Rectangle 7">
                <a:extLst>
                  <a:ext uri="{FF2B5EF4-FFF2-40B4-BE49-F238E27FC236}">
                    <a16:creationId xmlns:a16="http://schemas.microsoft.com/office/drawing/2014/main" id="{A451E186-BB59-4495-8CF2-8DA69F041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2353"/>
                <a:ext cx="11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2" name="Rectangle 8">
                <a:extLst>
                  <a:ext uri="{FF2B5EF4-FFF2-40B4-BE49-F238E27FC236}">
                    <a16:creationId xmlns:a16="http://schemas.microsoft.com/office/drawing/2014/main" id="{2AC06845-371C-41F0-BF07-6560B0D70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3" name="Rectangle 9">
                <a:extLst>
                  <a:ext uri="{FF2B5EF4-FFF2-40B4-BE49-F238E27FC236}">
                    <a16:creationId xmlns:a16="http://schemas.microsoft.com/office/drawing/2014/main" id="{F76E79FE-C457-47C5-BAB8-C6E4AD579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4" name="Rectangle 10">
                <a:extLst>
                  <a:ext uri="{FF2B5EF4-FFF2-40B4-BE49-F238E27FC236}">
                    <a16:creationId xmlns:a16="http://schemas.microsoft.com/office/drawing/2014/main" id="{6435F057-2D35-4E4B-A690-1B4F55B40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5" name="Rectangle 11">
                <a:extLst>
                  <a:ext uri="{FF2B5EF4-FFF2-40B4-BE49-F238E27FC236}">
                    <a16:creationId xmlns:a16="http://schemas.microsoft.com/office/drawing/2014/main" id="{355C2FD4-B190-48FD-BEE1-CDAA4FA12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6" name="Rectangle 12">
                <a:extLst>
                  <a:ext uri="{FF2B5EF4-FFF2-40B4-BE49-F238E27FC236}">
                    <a16:creationId xmlns:a16="http://schemas.microsoft.com/office/drawing/2014/main" id="{111A34A2-A23D-4F09-8E57-47736F1B6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7" name="Rectangle 13">
                <a:extLst>
                  <a:ext uri="{FF2B5EF4-FFF2-40B4-BE49-F238E27FC236}">
                    <a16:creationId xmlns:a16="http://schemas.microsoft.com/office/drawing/2014/main" id="{BB2D87E7-AD77-479D-BA80-521F9CFC0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8" name="Rectangle 14">
                <a:extLst>
                  <a:ext uri="{FF2B5EF4-FFF2-40B4-BE49-F238E27FC236}">
                    <a16:creationId xmlns:a16="http://schemas.microsoft.com/office/drawing/2014/main" id="{6D7E3ED5-55DB-44E4-8055-88FB79A89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2428"/>
                <a:ext cx="47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99" name="Rectangle 15">
                <a:extLst>
                  <a:ext uri="{FF2B5EF4-FFF2-40B4-BE49-F238E27FC236}">
                    <a16:creationId xmlns:a16="http://schemas.microsoft.com/office/drawing/2014/main" id="{8B483DC7-4612-410A-99E4-E65A84365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0" name="Rectangle 16">
                <a:extLst>
                  <a:ext uri="{FF2B5EF4-FFF2-40B4-BE49-F238E27FC236}">
                    <a16:creationId xmlns:a16="http://schemas.microsoft.com/office/drawing/2014/main" id="{CD9A066F-16FF-4C85-9F72-9D061F5D0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1" name="Rectangle 17">
                <a:extLst>
                  <a:ext uri="{FF2B5EF4-FFF2-40B4-BE49-F238E27FC236}">
                    <a16:creationId xmlns:a16="http://schemas.microsoft.com/office/drawing/2014/main" id="{5E46DF1B-1330-400A-BFF4-7E0E31FA8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2" name="Rectangle 18">
                <a:extLst>
                  <a:ext uri="{FF2B5EF4-FFF2-40B4-BE49-F238E27FC236}">
                    <a16:creationId xmlns:a16="http://schemas.microsoft.com/office/drawing/2014/main" id="{66D23B4F-6383-4288-B742-EBA09D833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3" name="Rectangle 19">
                <a:extLst>
                  <a:ext uri="{FF2B5EF4-FFF2-40B4-BE49-F238E27FC236}">
                    <a16:creationId xmlns:a16="http://schemas.microsoft.com/office/drawing/2014/main" id="{02897115-F191-4B72-8CED-BC8BCC217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4" name="Rectangle 20">
                <a:extLst>
                  <a:ext uri="{FF2B5EF4-FFF2-40B4-BE49-F238E27FC236}">
                    <a16:creationId xmlns:a16="http://schemas.microsoft.com/office/drawing/2014/main" id="{A2900F50-F3CA-46DF-A2D6-792BB3821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0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5" name="Rectangle 21">
                <a:extLst>
                  <a:ext uri="{FF2B5EF4-FFF2-40B4-BE49-F238E27FC236}">
                    <a16:creationId xmlns:a16="http://schemas.microsoft.com/office/drawing/2014/main" id="{794A4367-F066-445C-99E5-D255DD2EE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1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6" name="Rectangle 22">
                <a:extLst>
                  <a:ext uri="{FF2B5EF4-FFF2-40B4-BE49-F238E27FC236}">
                    <a16:creationId xmlns:a16="http://schemas.microsoft.com/office/drawing/2014/main" id="{A7D6FB5D-CF4F-434C-AEEF-1A76F08A5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2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7" name="Rectangle 23">
                <a:extLst>
                  <a:ext uri="{FF2B5EF4-FFF2-40B4-BE49-F238E27FC236}">
                    <a16:creationId xmlns:a16="http://schemas.microsoft.com/office/drawing/2014/main" id="{EA40C5E0-2409-474B-B0E5-9B138B836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8" name="Rectangle 24">
                <a:extLst>
                  <a:ext uri="{FF2B5EF4-FFF2-40B4-BE49-F238E27FC236}">
                    <a16:creationId xmlns:a16="http://schemas.microsoft.com/office/drawing/2014/main" id="{473DC1E3-FFB1-43ED-BB24-643DB97D5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3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09" name="Rectangle 25">
                <a:extLst>
                  <a:ext uri="{FF2B5EF4-FFF2-40B4-BE49-F238E27FC236}">
                    <a16:creationId xmlns:a16="http://schemas.microsoft.com/office/drawing/2014/main" id="{2447A79D-61CD-453D-9F5D-65DE4C13E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3" y="2428"/>
                <a:ext cx="47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0" name="Rectangle 26">
                <a:extLst>
                  <a:ext uri="{FF2B5EF4-FFF2-40B4-BE49-F238E27FC236}">
                    <a16:creationId xmlns:a16="http://schemas.microsoft.com/office/drawing/2014/main" id="{4B375F02-1878-4A1D-BE25-0B52D1993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1" name="Rectangle 27">
                <a:extLst>
                  <a:ext uri="{FF2B5EF4-FFF2-40B4-BE49-F238E27FC236}">
                    <a16:creationId xmlns:a16="http://schemas.microsoft.com/office/drawing/2014/main" id="{402E5984-DE00-47FC-B593-6718C1FCC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5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2" name="Rectangle 28">
                <a:extLst>
                  <a:ext uri="{FF2B5EF4-FFF2-40B4-BE49-F238E27FC236}">
                    <a16:creationId xmlns:a16="http://schemas.microsoft.com/office/drawing/2014/main" id="{E3115A93-34B4-42C1-ADE1-1BD9FCA03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5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3" name="Rectangle 29">
                <a:extLst>
                  <a:ext uri="{FF2B5EF4-FFF2-40B4-BE49-F238E27FC236}">
                    <a16:creationId xmlns:a16="http://schemas.microsoft.com/office/drawing/2014/main" id="{E8CF58E1-D159-4D08-826F-3B7E8245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4" name="Rectangle 30">
                <a:extLst>
                  <a:ext uri="{FF2B5EF4-FFF2-40B4-BE49-F238E27FC236}">
                    <a16:creationId xmlns:a16="http://schemas.microsoft.com/office/drawing/2014/main" id="{A307057D-C269-4CD6-B4BE-D968E57C6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7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5" name="Rectangle 31">
                <a:extLst>
                  <a:ext uri="{FF2B5EF4-FFF2-40B4-BE49-F238E27FC236}">
                    <a16:creationId xmlns:a16="http://schemas.microsoft.com/office/drawing/2014/main" id="{904F0210-5EE5-4692-ADB5-800E95767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7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6" name="Rectangle 32">
                <a:extLst>
                  <a:ext uri="{FF2B5EF4-FFF2-40B4-BE49-F238E27FC236}">
                    <a16:creationId xmlns:a16="http://schemas.microsoft.com/office/drawing/2014/main" id="{B160D4C5-C921-4C1E-B19C-E54805B78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8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7" name="Rectangle 33">
                <a:extLst>
                  <a:ext uri="{FF2B5EF4-FFF2-40B4-BE49-F238E27FC236}">
                    <a16:creationId xmlns:a16="http://schemas.microsoft.com/office/drawing/2014/main" id="{6FDF8709-57BE-4AE4-970D-050A572A2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9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8" name="Rectangle 34">
                <a:extLst>
                  <a:ext uri="{FF2B5EF4-FFF2-40B4-BE49-F238E27FC236}">
                    <a16:creationId xmlns:a16="http://schemas.microsoft.com/office/drawing/2014/main" id="{4FFEA78B-096C-4A4E-BCB2-4E482671C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" y="2428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81C92A71-A44B-4DC5-8BB7-A66B0C1AD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2389"/>
                <a:ext cx="11" cy="50"/>
              </a:xfrm>
              <a:custGeom>
                <a:avLst/>
                <a:gdLst/>
                <a:ahLst/>
                <a:cxnLst>
                  <a:cxn ang="0">
                    <a:pos x="4" y="39"/>
                  </a:cxn>
                  <a:cxn ang="0">
                    <a:pos x="4" y="50"/>
                  </a:cxn>
                  <a:cxn ang="0">
                    <a:pos x="5" y="50"/>
                  </a:cxn>
                  <a:cxn ang="0">
                    <a:pos x="11" y="50"/>
                  </a:cxn>
                  <a:cxn ang="0">
                    <a:pos x="11" y="45"/>
                  </a:cxn>
                  <a:cxn ang="0">
                    <a:pos x="11" y="0"/>
                  </a:cxn>
                  <a:cxn ang="0">
                    <a:pos x="0" y="0"/>
                  </a:cxn>
                  <a:cxn ang="0">
                    <a:pos x="0" y="45"/>
                  </a:cxn>
                  <a:cxn ang="0">
                    <a:pos x="5" y="45"/>
                  </a:cxn>
                  <a:cxn ang="0">
                    <a:pos x="5" y="39"/>
                  </a:cxn>
                  <a:cxn ang="0">
                    <a:pos x="4" y="39"/>
                  </a:cxn>
                </a:cxnLst>
                <a:rect l="0" t="0" r="r" b="b"/>
                <a:pathLst>
                  <a:path w="11" h="50">
                    <a:moveTo>
                      <a:pt x="4" y="39"/>
                    </a:moveTo>
                    <a:lnTo>
                      <a:pt x="4" y="50"/>
                    </a:lnTo>
                    <a:lnTo>
                      <a:pt x="5" y="50"/>
                    </a:lnTo>
                    <a:lnTo>
                      <a:pt x="11" y="50"/>
                    </a:lnTo>
                    <a:lnTo>
                      <a:pt x="11" y="45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5" y="45"/>
                    </a:lnTo>
                    <a:lnTo>
                      <a:pt x="5" y="39"/>
                    </a:lnTo>
                    <a:lnTo>
                      <a:pt x="4" y="3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0" name="Rectangle 36">
                <a:extLst>
                  <a:ext uri="{FF2B5EF4-FFF2-40B4-BE49-F238E27FC236}">
                    <a16:creationId xmlns:a16="http://schemas.microsoft.com/office/drawing/2014/main" id="{8143623A-9C17-4EB1-95FF-FF4437A4B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2308"/>
                <a:ext cx="11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1" name="Rectangle 37">
                <a:extLst>
                  <a:ext uri="{FF2B5EF4-FFF2-40B4-BE49-F238E27FC236}">
                    <a16:creationId xmlns:a16="http://schemas.microsoft.com/office/drawing/2014/main" id="{4EA8E7A8-DF63-429D-B8D3-C9F6DFA22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2228"/>
                <a:ext cx="11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2" name="Freeform 38">
                <a:extLst>
                  <a:ext uri="{FF2B5EF4-FFF2-40B4-BE49-F238E27FC236}">
                    <a16:creationId xmlns:a16="http://schemas.microsoft.com/office/drawing/2014/main" id="{6FBB760C-78ED-4B92-BE2B-B9BC68572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2186"/>
                <a:ext cx="50" cy="11"/>
              </a:xfrm>
              <a:custGeom>
                <a:avLst/>
                <a:gdLst/>
                <a:ahLst/>
                <a:cxnLst>
                  <a:cxn ang="0">
                    <a:pos x="39" y="7"/>
                  </a:cxn>
                  <a:cxn ang="0">
                    <a:pos x="50" y="7"/>
                  </a:cxn>
                  <a:cxn ang="0">
                    <a:pos x="50" y="6"/>
                  </a:cxn>
                  <a:cxn ang="0">
                    <a:pos x="50" y="0"/>
                  </a:cxn>
                  <a:cxn ang="0">
                    <a:pos x="4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44" y="11"/>
                  </a:cxn>
                  <a:cxn ang="0">
                    <a:pos x="44" y="6"/>
                  </a:cxn>
                  <a:cxn ang="0">
                    <a:pos x="39" y="6"/>
                  </a:cxn>
                  <a:cxn ang="0">
                    <a:pos x="39" y="7"/>
                  </a:cxn>
                </a:cxnLst>
                <a:rect l="0" t="0" r="r" b="b"/>
                <a:pathLst>
                  <a:path w="50" h="11">
                    <a:moveTo>
                      <a:pt x="39" y="7"/>
                    </a:moveTo>
                    <a:lnTo>
                      <a:pt x="50" y="7"/>
                    </a:lnTo>
                    <a:lnTo>
                      <a:pt x="50" y="6"/>
                    </a:lnTo>
                    <a:lnTo>
                      <a:pt x="50" y="0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44" y="11"/>
                    </a:lnTo>
                    <a:lnTo>
                      <a:pt x="44" y="6"/>
                    </a:lnTo>
                    <a:lnTo>
                      <a:pt x="39" y="6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3" name="Rectangle 39">
                <a:extLst>
                  <a:ext uri="{FF2B5EF4-FFF2-40B4-BE49-F238E27FC236}">
                    <a16:creationId xmlns:a16="http://schemas.microsoft.com/office/drawing/2014/main" id="{A0455A4C-3187-4F15-95D4-36960544D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4" name="Rectangle 40">
                <a:extLst>
                  <a:ext uri="{FF2B5EF4-FFF2-40B4-BE49-F238E27FC236}">
                    <a16:creationId xmlns:a16="http://schemas.microsoft.com/office/drawing/2014/main" id="{DB76F6D3-299C-47D5-8B7C-F04A1CD4D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5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5" name="Rectangle 41">
                <a:extLst>
                  <a:ext uri="{FF2B5EF4-FFF2-40B4-BE49-F238E27FC236}">
                    <a16:creationId xmlns:a16="http://schemas.microsoft.com/office/drawing/2014/main" id="{28282F6D-1655-435B-9533-6467E03B0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5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6" name="Rectangle 42">
                <a:extLst>
                  <a:ext uri="{FF2B5EF4-FFF2-40B4-BE49-F238E27FC236}">
                    <a16:creationId xmlns:a16="http://schemas.microsoft.com/office/drawing/2014/main" id="{2D7891FF-5F7E-4412-ADC0-AA082EDAD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4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7" name="Rectangle 43">
                <a:extLst>
                  <a:ext uri="{FF2B5EF4-FFF2-40B4-BE49-F238E27FC236}">
                    <a16:creationId xmlns:a16="http://schemas.microsoft.com/office/drawing/2014/main" id="{7892B9D8-1540-4BE5-BD1B-A3C7F061C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3" y="2186"/>
                <a:ext cx="47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8" name="Rectangle 44">
                <a:extLst>
                  <a:ext uri="{FF2B5EF4-FFF2-40B4-BE49-F238E27FC236}">
                    <a16:creationId xmlns:a16="http://schemas.microsoft.com/office/drawing/2014/main" id="{CFE5AF38-65F5-45A2-8135-7CF35896D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3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29" name="Rectangle 45">
                <a:extLst>
                  <a:ext uri="{FF2B5EF4-FFF2-40B4-BE49-F238E27FC236}">
                    <a16:creationId xmlns:a16="http://schemas.microsoft.com/office/drawing/2014/main" id="{BC7CD8C4-5623-4F8F-B37C-7D0E959AC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2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0" name="Rectangle 46">
                <a:extLst>
                  <a:ext uri="{FF2B5EF4-FFF2-40B4-BE49-F238E27FC236}">
                    <a16:creationId xmlns:a16="http://schemas.microsoft.com/office/drawing/2014/main" id="{4021928E-190C-4527-ADF9-C02C66BC3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2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1" name="Rectangle 47">
                <a:extLst>
                  <a:ext uri="{FF2B5EF4-FFF2-40B4-BE49-F238E27FC236}">
                    <a16:creationId xmlns:a16="http://schemas.microsoft.com/office/drawing/2014/main" id="{84834763-74C6-4F7A-9E58-3C58CA677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2" name="Rectangle 48">
                <a:extLst>
                  <a:ext uri="{FF2B5EF4-FFF2-40B4-BE49-F238E27FC236}">
                    <a16:creationId xmlns:a16="http://schemas.microsoft.com/office/drawing/2014/main" id="{E10A1BCD-22EB-4E32-A5D1-578318369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3" name="Rectangle 49">
                <a:extLst>
                  <a:ext uri="{FF2B5EF4-FFF2-40B4-BE49-F238E27FC236}">
                    <a16:creationId xmlns:a16="http://schemas.microsoft.com/office/drawing/2014/main" id="{F8F06A89-561A-4220-9E33-D17660828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4" name="Rectangle 50">
                <a:extLst>
                  <a:ext uri="{FF2B5EF4-FFF2-40B4-BE49-F238E27FC236}">
                    <a16:creationId xmlns:a16="http://schemas.microsoft.com/office/drawing/2014/main" id="{69A428DC-49D5-443F-89EE-C59B16A5D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9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5" name="Rectangle 51">
                <a:extLst>
                  <a:ext uri="{FF2B5EF4-FFF2-40B4-BE49-F238E27FC236}">
                    <a16:creationId xmlns:a16="http://schemas.microsoft.com/office/drawing/2014/main" id="{B64F399A-DA51-475D-9553-8C454637A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6" name="Rectangle 52">
                <a:extLst>
                  <a:ext uri="{FF2B5EF4-FFF2-40B4-BE49-F238E27FC236}">
                    <a16:creationId xmlns:a16="http://schemas.microsoft.com/office/drawing/2014/main" id="{B9C20DF7-F595-424D-8A95-E76B1E4B3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7" name="Rectangle 53">
                <a:extLst>
                  <a:ext uri="{FF2B5EF4-FFF2-40B4-BE49-F238E27FC236}">
                    <a16:creationId xmlns:a16="http://schemas.microsoft.com/office/drawing/2014/main" id="{6B52D010-6DA9-44AC-B799-7A11FDEA1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8" name="Rectangle 54">
                <a:extLst>
                  <a:ext uri="{FF2B5EF4-FFF2-40B4-BE49-F238E27FC236}">
                    <a16:creationId xmlns:a16="http://schemas.microsoft.com/office/drawing/2014/main" id="{6E7C4381-E101-47D7-9236-DF2215FAB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6" y="2186"/>
                <a:ext cx="47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39" name="Rectangle 55">
                <a:extLst>
                  <a:ext uri="{FF2B5EF4-FFF2-40B4-BE49-F238E27FC236}">
                    <a16:creationId xmlns:a16="http://schemas.microsoft.com/office/drawing/2014/main" id="{C3D518EE-11A0-47D8-ACD0-9D431EA81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40" name="Rectangle 56">
                <a:extLst>
                  <a:ext uri="{FF2B5EF4-FFF2-40B4-BE49-F238E27FC236}">
                    <a16:creationId xmlns:a16="http://schemas.microsoft.com/office/drawing/2014/main" id="{F04555AB-C032-43E9-9341-F0F3A3BB2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41" name="Rectangle 57">
                <a:extLst>
                  <a:ext uri="{FF2B5EF4-FFF2-40B4-BE49-F238E27FC236}">
                    <a16:creationId xmlns:a16="http://schemas.microsoft.com/office/drawing/2014/main" id="{E3625868-C249-435D-A038-65EAF6C72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42" name="Rectangle 58">
                <a:extLst>
                  <a:ext uri="{FF2B5EF4-FFF2-40B4-BE49-F238E27FC236}">
                    <a16:creationId xmlns:a16="http://schemas.microsoft.com/office/drawing/2014/main" id="{7212ABFE-F749-41B4-96B2-17EEA44D7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43" name="Rectangle 59">
                <a:extLst>
                  <a:ext uri="{FF2B5EF4-FFF2-40B4-BE49-F238E27FC236}">
                    <a16:creationId xmlns:a16="http://schemas.microsoft.com/office/drawing/2014/main" id="{5DDED4B7-B5D5-4615-9D44-59F30F979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44" name="Rectangle 60">
                <a:extLst>
                  <a:ext uri="{FF2B5EF4-FFF2-40B4-BE49-F238E27FC236}">
                    <a16:creationId xmlns:a16="http://schemas.microsoft.com/office/drawing/2014/main" id="{0E18427B-E153-466F-B33F-3F51448A7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45" name="Rectangle 61">
                <a:extLst>
                  <a:ext uri="{FF2B5EF4-FFF2-40B4-BE49-F238E27FC236}">
                    <a16:creationId xmlns:a16="http://schemas.microsoft.com/office/drawing/2014/main" id="{AEC362B3-C283-4704-AC41-2CBC55F8F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46" name="Rectangle 62">
                <a:extLst>
                  <a:ext uri="{FF2B5EF4-FFF2-40B4-BE49-F238E27FC236}">
                    <a16:creationId xmlns:a16="http://schemas.microsoft.com/office/drawing/2014/main" id="{BA978BCD-7F72-4795-B02D-CF65AC306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1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47" name="Rectangle 63">
                <a:extLst>
                  <a:ext uri="{FF2B5EF4-FFF2-40B4-BE49-F238E27FC236}">
                    <a16:creationId xmlns:a16="http://schemas.microsoft.com/office/drawing/2014/main" id="{9A2EC028-0147-4346-8E21-477ABCCB4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248" name="Rectangle 64">
                <a:extLst>
                  <a:ext uri="{FF2B5EF4-FFF2-40B4-BE49-F238E27FC236}">
                    <a16:creationId xmlns:a16="http://schemas.microsoft.com/office/drawing/2014/main" id="{60D19083-BD0C-4850-945F-811806AE6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" y="2186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40146B62-C5A2-4B9B-8AB7-CFB36C027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4" y="3043475"/>
              <a:ext cx="2151062" cy="392289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31" y="2"/>
                </a:cxn>
                <a:cxn ang="0">
                  <a:pos x="117" y="3"/>
                </a:cxn>
                <a:cxn ang="0">
                  <a:pos x="89" y="12"/>
                </a:cxn>
                <a:cxn ang="0">
                  <a:pos x="64" y="25"/>
                </a:cxn>
                <a:cxn ang="0">
                  <a:pos x="43" y="42"/>
                </a:cxn>
                <a:cxn ang="0">
                  <a:pos x="25" y="64"/>
                </a:cxn>
                <a:cxn ang="0">
                  <a:pos x="12" y="88"/>
                </a:cxn>
                <a:cxn ang="0">
                  <a:pos x="3" y="116"/>
                </a:cxn>
                <a:cxn ang="0">
                  <a:pos x="2" y="130"/>
                </a:cxn>
                <a:cxn ang="0">
                  <a:pos x="0" y="144"/>
                </a:cxn>
                <a:cxn ang="0">
                  <a:pos x="2" y="159"/>
                </a:cxn>
                <a:cxn ang="0">
                  <a:pos x="3" y="173"/>
                </a:cxn>
                <a:cxn ang="0">
                  <a:pos x="12" y="201"/>
                </a:cxn>
                <a:cxn ang="0">
                  <a:pos x="25" y="226"/>
                </a:cxn>
                <a:cxn ang="0">
                  <a:pos x="43" y="248"/>
                </a:cxn>
                <a:cxn ang="0">
                  <a:pos x="64" y="265"/>
                </a:cxn>
                <a:cxn ang="0">
                  <a:pos x="89" y="278"/>
                </a:cxn>
                <a:cxn ang="0">
                  <a:pos x="117" y="287"/>
                </a:cxn>
                <a:cxn ang="0">
                  <a:pos x="131" y="290"/>
                </a:cxn>
                <a:cxn ang="0">
                  <a:pos x="146" y="290"/>
                </a:cxn>
                <a:cxn ang="0">
                  <a:pos x="1210" y="290"/>
                </a:cxn>
                <a:cxn ang="0">
                  <a:pos x="1224" y="290"/>
                </a:cxn>
                <a:cxn ang="0">
                  <a:pos x="1239" y="287"/>
                </a:cxn>
                <a:cxn ang="0">
                  <a:pos x="1266" y="278"/>
                </a:cxn>
                <a:cxn ang="0">
                  <a:pos x="1292" y="265"/>
                </a:cxn>
                <a:cxn ang="0">
                  <a:pos x="1313" y="248"/>
                </a:cxn>
                <a:cxn ang="0">
                  <a:pos x="1331" y="226"/>
                </a:cxn>
                <a:cxn ang="0">
                  <a:pos x="1344" y="201"/>
                </a:cxn>
                <a:cxn ang="0">
                  <a:pos x="1352" y="173"/>
                </a:cxn>
                <a:cxn ang="0">
                  <a:pos x="1355" y="159"/>
                </a:cxn>
                <a:cxn ang="0">
                  <a:pos x="1355" y="144"/>
                </a:cxn>
                <a:cxn ang="0">
                  <a:pos x="1355" y="130"/>
                </a:cxn>
                <a:cxn ang="0">
                  <a:pos x="1352" y="116"/>
                </a:cxn>
                <a:cxn ang="0">
                  <a:pos x="1344" y="88"/>
                </a:cxn>
                <a:cxn ang="0">
                  <a:pos x="1331" y="64"/>
                </a:cxn>
                <a:cxn ang="0">
                  <a:pos x="1313" y="42"/>
                </a:cxn>
                <a:cxn ang="0">
                  <a:pos x="1292" y="25"/>
                </a:cxn>
                <a:cxn ang="0">
                  <a:pos x="1266" y="12"/>
                </a:cxn>
                <a:cxn ang="0">
                  <a:pos x="1239" y="3"/>
                </a:cxn>
                <a:cxn ang="0">
                  <a:pos x="1224" y="2"/>
                </a:cxn>
                <a:cxn ang="0">
                  <a:pos x="1210" y="0"/>
                </a:cxn>
                <a:cxn ang="0">
                  <a:pos x="146" y="0"/>
                </a:cxn>
              </a:cxnLst>
              <a:rect l="0" t="0" r="r" b="b"/>
              <a:pathLst>
                <a:path w="1355" h="290">
                  <a:moveTo>
                    <a:pt x="146" y="0"/>
                  </a:moveTo>
                  <a:lnTo>
                    <a:pt x="131" y="2"/>
                  </a:lnTo>
                  <a:lnTo>
                    <a:pt x="117" y="3"/>
                  </a:lnTo>
                  <a:lnTo>
                    <a:pt x="89" y="12"/>
                  </a:lnTo>
                  <a:lnTo>
                    <a:pt x="64" y="25"/>
                  </a:lnTo>
                  <a:lnTo>
                    <a:pt x="43" y="42"/>
                  </a:lnTo>
                  <a:lnTo>
                    <a:pt x="25" y="64"/>
                  </a:lnTo>
                  <a:lnTo>
                    <a:pt x="12" y="88"/>
                  </a:lnTo>
                  <a:lnTo>
                    <a:pt x="3" y="116"/>
                  </a:lnTo>
                  <a:lnTo>
                    <a:pt x="2" y="130"/>
                  </a:lnTo>
                  <a:lnTo>
                    <a:pt x="0" y="144"/>
                  </a:lnTo>
                  <a:lnTo>
                    <a:pt x="2" y="159"/>
                  </a:lnTo>
                  <a:lnTo>
                    <a:pt x="3" y="173"/>
                  </a:lnTo>
                  <a:lnTo>
                    <a:pt x="12" y="201"/>
                  </a:lnTo>
                  <a:lnTo>
                    <a:pt x="25" y="226"/>
                  </a:lnTo>
                  <a:lnTo>
                    <a:pt x="43" y="248"/>
                  </a:lnTo>
                  <a:lnTo>
                    <a:pt x="64" y="265"/>
                  </a:lnTo>
                  <a:lnTo>
                    <a:pt x="89" y="278"/>
                  </a:lnTo>
                  <a:lnTo>
                    <a:pt x="117" y="287"/>
                  </a:lnTo>
                  <a:lnTo>
                    <a:pt x="131" y="290"/>
                  </a:lnTo>
                  <a:lnTo>
                    <a:pt x="146" y="290"/>
                  </a:lnTo>
                  <a:lnTo>
                    <a:pt x="1210" y="290"/>
                  </a:lnTo>
                  <a:lnTo>
                    <a:pt x="1224" y="290"/>
                  </a:lnTo>
                  <a:lnTo>
                    <a:pt x="1239" y="287"/>
                  </a:lnTo>
                  <a:lnTo>
                    <a:pt x="1266" y="278"/>
                  </a:lnTo>
                  <a:lnTo>
                    <a:pt x="1292" y="265"/>
                  </a:lnTo>
                  <a:lnTo>
                    <a:pt x="1313" y="248"/>
                  </a:lnTo>
                  <a:lnTo>
                    <a:pt x="1331" y="226"/>
                  </a:lnTo>
                  <a:lnTo>
                    <a:pt x="1344" y="201"/>
                  </a:lnTo>
                  <a:lnTo>
                    <a:pt x="1352" y="173"/>
                  </a:lnTo>
                  <a:lnTo>
                    <a:pt x="1355" y="159"/>
                  </a:lnTo>
                  <a:lnTo>
                    <a:pt x="1355" y="144"/>
                  </a:lnTo>
                  <a:lnTo>
                    <a:pt x="1355" y="130"/>
                  </a:lnTo>
                  <a:lnTo>
                    <a:pt x="1352" y="116"/>
                  </a:lnTo>
                  <a:lnTo>
                    <a:pt x="1344" y="88"/>
                  </a:lnTo>
                  <a:lnTo>
                    <a:pt x="1331" y="64"/>
                  </a:lnTo>
                  <a:lnTo>
                    <a:pt x="1313" y="42"/>
                  </a:lnTo>
                  <a:lnTo>
                    <a:pt x="1292" y="25"/>
                  </a:lnTo>
                  <a:lnTo>
                    <a:pt x="1266" y="12"/>
                  </a:lnTo>
                  <a:lnTo>
                    <a:pt x="1239" y="3"/>
                  </a:lnTo>
                  <a:lnTo>
                    <a:pt x="1224" y="2"/>
                  </a:lnTo>
                  <a:lnTo>
                    <a:pt x="1210" y="0"/>
                  </a:lnTo>
                  <a:lnTo>
                    <a:pt x="146" y="0"/>
                  </a:lnTo>
                  <a:close/>
                </a:path>
              </a:pathLst>
            </a:custGeom>
            <a:noFill/>
            <a:ln w="365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8" name="Freeform 66">
              <a:extLst>
                <a:ext uri="{FF2B5EF4-FFF2-40B4-BE49-F238E27FC236}">
                  <a16:creationId xmlns:a16="http://schemas.microsoft.com/office/drawing/2014/main" id="{12D45B74-8688-475B-96D9-46DD61DF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563" y="3435764"/>
              <a:ext cx="3459162" cy="393642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31" y="1"/>
                </a:cxn>
                <a:cxn ang="0">
                  <a:pos x="117" y="3"/>
                </a:cxn>
                <a:cxn ang="0">
                  <a:pos x="89" y="11"/>
                </a:cxn>
                <a:cxn ang="0">
                  <a:pos x="64" y="24"/>
                </a:cxn>
                <a:cxn ang="0">
                  <a:pos x="43" y="43"/>
                </a:cxn>
                <a:cxn ang="0">
                  <a:pos x="25" y="63"/>
                </a:cxn>
                <a:cxn ang="0">
                  <a:pos x="12" y="89"/>
                </a:cxn>
                <a:cxn ang="0">
                  <a:pos x="3" y="116"/>
                </a:cxn>
                <a:cxn ang="0">
                  <a:pos x="2" y="131"/>
                </a:cxn>
                <a:cxn ang="0">
                  <a:pos x="0" y="145"/>
                </a:cxn>
                <a:cxn ang="0">
                  <a:pos x="2" y="160"/>
                </a:cxn>
                <a:cxn ang="0">
                  <a:pos x="3" y="174"/>
                </a:cxn>
                <a:cxn ang="0">
                  <a:pos x="12" y="201"/>
                </a:cxn>
                <a:cxn ang="0">
                  <a:pos x="25" y="227"/>
                </a:cxn>
                <a:cxn ang="0">
                  <a:pos x="43" y="249"/>
                </a:cxn>
                <a:cxn ang="0">
                  <a:pos x="64" y="266"/>
                </a:cxn>
                <a:cxn ang="0">
                  <a:pos x="89" y="279"/>
                </a:cxn>
                <a:cxn ang="0">
                  <a:pos x="117" y="288"/>
                </a:cxn>
                <a:cxn ang="0">
                  <a:pos x="131" y="291"/>
                </a:cxn>
                <a:cxn ang="0">
                  <a:pos x="146" y="291"/>
                </a:cxn>
                <a:cxn ang="0">
                  <a:pos x="2033" y="291"/>
                </a:cxn>
                <a:cxn ang="0">
                  <a:pos x="2048" y="291"/>
                </a:cxn>
                <a:cxn ang="0">
                  <a:pos x="2062" y="288"/>
                </a:cxn>
                <a:cxn ang="0">
                  <a:pos x="2090" y="279"/>
                </a:cxn>
                <a:cxn ang="0">
                  <a:pos x="2115" y="266"/>
                </a:cxn>
                <a:cxn ang="0">
                  <a:pos x="2137" y="249"/>
                </a:cxn>
                <a:cxn ang="0">
                  <a:pos x="2154" y="227"/>
                </a:cxn>
                <a:cxn ang="0">
                  <a:pos x="2167" y="201"/>
                </a:cxn>
                <a:cxn ang="0">
                  <a:pos x="2176" y="174"/>
                </a:cxn>
                <a:cxn ang="0">
                  <a:pos x="2179" y="160"/>
                </a:cxn>
                <a:cxn ang="0">
                  <a:pos x="2179" y="145"/>
                </a:cxn>
                <a:cxn ang="0">
                  <a:pos x="2179" y="131"/>
                </a:cxn>
                <a:cxn ang="0">
                  <a:pos x="2176" y="116"/>
                </a:cxn>
                <a:cxn ang="0">
                  <a:pos x="2167" y="89"/>
                </a:cxn>
                <a:cxn ang="0">
                  <a:pos x="2154" y="63"/>
                </a:cxn>
                <a:cxn ang="0">
                  <a:pos x="2137" y="43"/>
                </a:cxn>
                <a:cxn ang="0">
                  <a:pos x="2115" y="24"/>
                </a:cxn>
                <a:cxn ang="0">
                  <a:pos x="2090" y="11"/>
                </a:cxn>
                <a:cxn ang="0">
                  <a:pos x="2062" y="3"/>
                </a:cxn>
                <a:cxn ang="0">
                  <a:pos x="2048" y="1"/>
                </a:cxn>
                <a:cxn ang="0">
                  <a:pos x="2033" y="0"/>
                </a:cxn>
                <a:cxn ang="0">
                  <a:pos x="146" y="0"/>
                </a:cxn>
              </a:cxnLst>
              <a:rect l="0" t="0" r="r" b="b"/>
              <a:pathLst>
                <a:path w="2179" h="291">
                  <a:moveTo>
                    <a:pt x="146" y="0"/>
                  </a:moveTo>
                  <a:lnTo>
                    <a:pt x="131" y="1"/>
                  </a:lnTo>
                  <a:lnTo>
                    <a:pt x="117" y="3"/>
                  </a:lnTo>
                  <a:lnTo>
                    <a:pt x="89" y="11"/>
                  </a:lnTo>
                  <a:lnTo>
                    <a:pt x="64" y="24"/>
                  </a:lnTo>
                  <a:lnTo>
                    <a:pt x="43" y="43"/>
                  </a:lnTo>
                  <a:lnTo>
                    <a:pt x="25" y="63"/>
                  </a:lnTo>
                  <a:lnTo>
                    <a:pt x="12" y="89"/>
                  </a:lnTo>
                  <a:lnTo>
                    <a:pt x="3" y="116"/>
                  </a:lnTo>
                  <a:lnTo>
                    <a:pt x="2" y="131"/>
                  </a:lnTo>
                  <a:lnTo>
                    <a:pt x="0" y="145"/>
                  </a:lnTo>
                  <a:lnTo>
                    <a:pt x="2" y="160"/>
                  </a:lnTo>
                  <a:lnTo>
                    <a:pt x="3" y="174"/>
                  </a:lnTo>
                  <a:lnTo>
                    <a:pt x="12" y="201"/>
                  </a:lnTo>
                  <a:lnTo>
                    <a:pt x="25" y="227"/>
                  </a:lnTo>
                  <a:lnTo>
                    <a:pt x="43" y="249"/>
                  </a:lnTo>
                  <a:lnTo>
                    <a:pt x="64" y="266"/>
                  </a:lnTo>
                  <a:lnTo>
                    <a:pt x="89" y="279"/>
                  </a:lnTo>
                  <a:lnTo>
                    <a:pt x="117" y="288"/>
                  </a:lnTo>
                  <a:lnTo>
                    <a:pt x="131" y="291"/>
                  </a:lnTo>
                  <a:lnTo>
                    <a:pt x="146" y="291"/>
                  </a:lnTo>
                  <a:lnTo>
                    <a:pt x="2033" y="291"/>
                  </a:lnTo>
                  <a:lnTo>
                    <a:pt x="2048" y="291"/>
                  </a:lnTo>
                  <a:lnTo>
                    <a:pt x="2062" y="288"/>
                  </a:lnTo>
                  <a:lnTo>
                    <a:pt x="2090" y="279"/>
                  </a:lnTo>
                  <a:lnTo>
                    <a:pt x="2115" y="266"/>
                  </a:lnTo>
                  <a:lnTo>
                    <a:pt x="2137" y="249"/>
                  </a:lnTo>
                  <a:lnTo>
                    <a:pt x="2154" y="227"/>
                  </a:lnTo>
                  <a:lnTo>
                    <a:pt x="2167" y="201"/>
                  </a:lnTo>
                  <a:lnTo>
                    <a:pt x="2176" y="174"/>
                  </a:lnTo>
                  <a:lnTo>
                    <a:pt x="2179" y="160"/>
                  </a:lnTo>
                  <a:lnTo>
                    <a:pt x="2179" y="145"/>
                  </a:lnTo>
                  <a:lnTo>
                    <a:pt x="2179" y="131"/>
                  </a:lnTo>
                  <a:lnTo>
                    <a:pt x="2176" y="116"/>
                  </a:lnTo>
                  <a:lnTo>
                    <a:pt x="2167" y="89"/>
                  </a:lnTo>
                  <a:lnTo>
                    <a:pt x="2154" y="63"/>
                  </a:lnTo>
                  <a:lnTo>
                    <a:pt x="2137" y="43"/>
                  </a:lnTo>
                  <a:lnTo>
                    <a:pt x="2115" y="24"/>
                  </a:lnTo>
                  <a:lnTo>
                    <a:pt x="2090" y="11"/>
                  </a:lnTo>
                  <a:lnTo>
                    <a:pt x="2062" y="3"/>
                  </a:lnTo>
                  <a:lnTo>
                    <a:pt x="2048" y="1"/>
                  </a:lnTo>
                  <a:lnTo>
                    <a:pt x="2033" y="0"/>
                  </a:lnTo>
                  <a:lnTo>
                    <a:pt x="146" y="0"/>
                  </a:lnTo>
                  <a:close/>
                </a:path>
              </a:pathLst>
            </a:custGeom>
            <a:noFill/>
            <a:ln w="365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9" name="Line 67">
              <a:extLst>
                <a:ext uri="{FF2B5EF4-FFF2-40B4-BE49-F238E27FC236}">
                  <a16:creationId xmlns:a16="http://schemas.microsoft.com/office/drawing/2014/main" id="{D63F1536-4C9A-4F8A-8E16-9827D0639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325" y="2323828"/>
              <a:ext cx="1588" cy="32600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0" name="Line 68">
              <a:extLst>
                <a:ext uri="{FF2B5EF4-FFF2-40B4-BE49-F238E27FC236}">
                  <a16:creationId xmlns:a16="http://schemas.microsoft.com/office/drawing/2014/main" id="{959FC39A-2395-4E0E-8959-E305B2E0A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325" y="3829406"/>
              <a:ext cx="1588" cy="32735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grpSp>
          <p:nvGrpSpPr>
            <p:cNvPr id="11" name="Group 69">
              <a:extLst>
                <a:ext uri="{FF2B5EF4-FFF2-40B4-BE49-F238E27FC236}">
                  <a16:creationId xmlns:a16="http://schemas.microsoft.com/office/drawing/2014/main" id="{920781D2-108F-41E2-8C2C-6DFC7F3FB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9863" y="2323827"/>
              <a:ext cx="17462" cy="280013"/>
              <a:chOff x="907" y="1079"/>
              <a:chExt cx="11" cy="207"/>
            </a:xfrm>
          </p:grpSpPr>
          <p:sp>
            <p:nvSpPr>
              <p:cNvPr id="186" name="Rectangle 70">
                <a:extLst>
                  <a:ext uri="{FF2B5EF4-FFF2-40B4-BE49-F238E27FC236}">
                    <a16:creationId xmlns:a16="http://schemas.microsoft.com/office/drawing/2014/main" id="{B68D8ABD-3B63-4BCF-8CC7-6C8B47C92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" y="1079"/>
                <a:ext cx="11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87" name="Rectangle 71">
                <a:extLst>
                  <a:ext uri="{FF2B5EF4-FFF2-40B4-BE49-F238E27FC236}">
                    <a16:creationId xmlns:a16="http://schemas.microsoft.com/office/drawing/2014/main" id="{23BFDE0E-C1B4-4E43-8CD0-80528D23D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" y="1159"/>
                <a:ext cx="11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88" name="Rectangle 72">
                <a:extLst>
                  <a:ext uri="{FF2B5EF4-FFF2-40B4-BE49-F238E27FC236}">
                    <a16:creationId xmlns:a16="http://schemas.microsoft.com/office/drawing/2014/main" id="{FE77BF27-861C-453F-A18E-9C619F7B1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" y="1240"/>
                <a:ext cx="11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2" name="Group 73">
              <a:extLst>
                <a:ext uri="{FF2B5EF4-FFF2-40B4-BE49-F238E27FC236}">
                  <a16:creationId xmlns:a16="http://schemas.microsoft.com/office/drawing/2014/main" id="{BA19549B-941E-4108-A728-0DA6F5A2BD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1851" y="2649833"/>
              <a:ext cx="152400" cy="393642"/>
              <a:chOff x="524" y="1320"/>
              <a:chExt cx="96" cy="291"/>
            </a:xfrm>
          </p:grpSpPr>
          <p:sp>
            <p:nvSpPr>
              <p:cNvPr id="184" name="Line 74">
                <a:extLst>
                  <a:ext uri="{FF2B5EF4-FFF2-40B4-BE49-F238E27FC236}">
                    <a16:creationId xmlns:a16="http://schemas.microsoft.com/office/drawing/2014/main" id="{E15BD230-07BE-4531-A4FE-6631F99A1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" y="1320"/>
                <a:ext cx="1" cy="19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85" name="Freeform 75">
                <a:extLst>
                  <a:ext uri="{FF2B5EF4-FFF2-40B4-BE49-F238E27FC236}">
                    <a16:creationId xmlns:a16="http://schemas.microsoft.com/office/drawing/2014/main" id="{94B99D94-BEA5-45C8-BAC4-3A0D37D69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" y="1515"/>
                <a:ext cx="96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96"/>
                  </a:cxn>
                  <a:cxn ang="0">
                    <a:pos x="96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96">
                    <a:moveTo>
                      <a:pt x="0" y="0"/>
                    </a:moveTo>
                    <a:lnTo>
                      <a:pt x="49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3" name="Group 76">
              <a:extLst>
                <a:ext uri="{FF2B5EF4-FFF2-40B4-BE49-F238E27FC236}">
                  <a16:creationId xmlns:a16="http://schemas.microsoft.com/office/drawing/2014/main" id="{DA4C34F9-9469-4FA0-B9E2-29141DFEF9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8175" y="2649833"/>
              <a:ext cx="152400" cy="393642"/>
              <a:chOff x="1202" y="1320"/>
              <a:chExt cx="96" cy="291"/>
            </a:xfrm>
          </p:grpSpPr>
          <p:sp>
            <p:nvSpPr>
              <p:cNvPr id="182" name="Line 77">
                <a:extLst>
                  <a:ext uri="{FF2B5EF4-FFF2-40B4-BE49-F238E27FC236}">
                    <a16:creationId xmlns:a16="http://schemas.microsoft.com/office/drawing/2014/main" id="{C24674C9-5F11-42BE-B813-9E04A5BA0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1" y="1320"/>
                <a:ext cx="1" cy="19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83" name="Freeform 78">
                <a:extLst>
                  <a:ext uri="{FF2B5EF4-FFF2-40B4-BE49-F238E27FC236}">
                    <a16:creationId xmlns:a16="http://schemas.microsoft.com/office/drawing/2014/main" id="{7B210CC4-8F08-4132-A2FE-AC39ED21A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" y="1515"/>
                <a:ext cx="96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96"/>
                  </a:cxn>
                  <a:cxn ang="0">
                    <a:pos x="96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96">
                    <a:moveTo>
                      <a:pt x="0" y="0"/>
                    </a:moveTo>
                    <a:lnTo>
                      <a:pt x="49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4" name="Group 79">
              <a:extLst>
                <a:ext uri="{FF2B5EF4-FFF2-40B4-BE49-F238E27FC236}">
                  <a16:creationId xmlns:a16="http://schemas.microsoft.com/office/drawing/2014/main" id="{8DB34591-9F6F-4913-9B4C-5B5582945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0888" y="2657949"/>
              <a:ext cx="153987" cy="1171457"/>
              <a:chOff x="2073" y="1326"/>
              <a:chExt cx="97" cy="866"/>
            </a:xfrm>
          </p:grpSpPr>
          <p:sp>
            <p:nvSpPr>
              <p:cNvPr id="180" name="Line 80">
                <a:extLst>
                  <a:ext uri="{FF2B5EF4-FFF2-40B4-BE49-F238E27FC236}">
                    <a16:creationId xmlns:a16="http://schemas.microsoft.com/office/drawing/2014/main" id="{EF2D5A79-3D6D-472D-9DD8-54C97FA1A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2" y="1326"/>
                <a:ext cx="1" cy="7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81" name="Freeform 81">
                <a:extLst>
                  <a:ext uri="{FF2B5EF4-FFF2-40B4-BE49-F238E27FC236}">
                    <a16:creationId xmlns:a16="http://schemas.microsoft.com/office/drawing/2014/main" id="{BBFAB9D5-C622-4819-B38A-3E6CA5729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3" y="2095"/>
                <a:ext cx="97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97"/>
                  </a:cxn>
                  <a:cxn ang="0">
                    <a:pos x="97" y="0"/>
                  </a:cxn>
                  <a:cxn ang="0">
                    <a:pos x="0" y="0"/>
                  </a:cxn>
                </a:cxnLst>
                <a:rect l="0" t="0" r="r" b="b"/>
                <a:pathLst>
                  <a:path w="97" h="97">
                    <a:moveTo>
                      <a:pt x="0" y="0"/>
                    </a:moveTo>
                    <a:lnTo>
                      <a:pt x="49" y="97"/>
                    </a:lnTo>
                    <a:lnTo>
                      <a:pt x="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5" name="Group 82">
              <a:extLst>
                <a:ext uri="{FF2B5EF4-FFF2-40B4-BE49-F238E27FC236}">
                  <a16:creationId xmlns:a16="http://schemas.microsoft.com/office/drawing/2014/main" id="{1F3BC617-F155-40F4-8860-0E9906317B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6400" y="3435764"/>
              <a:ext cx="153988" cy="393642"/>
              <a:chOff x="1056" y="1901"/>
              <a:chExt cx="97" cy="291"/>
            </a:xfrm>
          </p:grpSpPr>
          <p:sp>
            <p:nvSpPr>
              <p:cNvPr id="178" name="Line 83">
                <a:extLst>
                  <a:ext uri="{FF2B5EF4-FFF2-40B4-BE49-F238E27FC236}">
                    <a16:creationId xmlns:a16="http://schemas.microsoft.com/office/drawing/2014/main" id="{5B9EFA03-560D-4C15-898D-CADC12039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5" y="1901"/>
                <a:ext cx="1" cy="19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79" name="Freeform 84">
                <a:extLst>
                  <a:ext uri="{FF2B5EF4-FFF2-40B4-BE49-F238E27FC236}">
                    <a16:creationId xmlns:a16="http://schemas.microsoft.com/office/drawing/2014/main" id="{502A4461-C7EB-470C-9519-9B8B07FF4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2095"/>
                <a:ext cx="97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97"/>
                  </a:cxn>
                  <a:cxn ang="0">
                    <a:pos x="97" y="0"/>
                  </a:cxn>
                  <a:cxn ang="0">
                    <a:pos x="0" y="0"/>
                  </a:cxn>
                </a:cxnLst>
                <a:rect l="0" t="0" r="r" b="b"/>
                <a:pathLst>
                  <a:path w="97" h="97">
                    <a:moveTo>
                      <a:pt x="0" y="0"/>
                    </a:moveTo>
                    <a:lnTo>
                      <a:pt x="49" y="97"/>
                    </a:lnTo>
                    <a:lnTo>
                      <a:pt x="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16" name="Rectangle 85">
              <a:extLst>
                <a:ext uri="{FF2B5EF4-FFF2-40B4-BE49-F238E27FC236}">
                  <a16:creationId xmlns:a16="http://schemas.microsoft.com/office/drawing/2014/main" id="{1FA0C743-CD0C-4A89-819D-D194FC0F6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775" y="2323827"/>
              <a:ext cx="3919538" cy="328711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17" name="Line 86">
              <a:extLst>
                <a:ext uri="{FF2B5EF4-FFF2-40B4-BE49-F238E27FC236}">
                  <a16:creationId xmlns:a16="http://schemas.microsoft.com/office/drawing/2014/main" id="{7C129195-0422-454D-B400-713D2D066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7839" y="2323828"/>
              <a:ext cx="1587" cy="32600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grpSp>
          <p:nvGrpSpPr>
            <p:cNvPr id="18" name="Group 87">
              <a:extLst>
                <a:ext uri="{FF2B5EF4-FFF2-40B4-BE49-F238E27FC236}">
                  <a16:creationId xmlns:a16="http://schemas.microsoft.com/office/drawing/2014/main" id="{3EB7DB10-7946-4775-8D63-34D050BC03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5788" y="2323827"/>
              <a:ext cx="19050" cy="280013"/>
              <a:chOff x="3569" y="1079"/>
              <a:chExt cx="12" cy="207"/>
            </a:xfrm>
          </p:grpSpPr>
          <p:sp>
            <p:nvSpPr>
              <p:cNvPr id="175" name="Rectangle 88">
                <a:extLst>
                  <a:ext uri="{FF2B5EF4-FFF2-40B4-BE49-F238E27FC236}">
                    <a16:creationId xmlns:a16="http://schemas.microsoft.com/office/drawing/2014/main" id="{8925217A-8F5C-4FCF-A3ED-D0A8A7615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1079"/>
                <a:ext cx="12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76" name="Rectangle 89">
                <a:extLst>
                  <a:ext uri="{FF2B5EF4-FFF2-40B4-BE49-F238E27FC236}">
                    <a16:creationId xmlns:a16="http://schemas.microsoft.com/office/drawing/2014/main" id="{0E02CC2B-6785-47F0-A5EA-04F03937B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1159"/>
                <a:ext cx="12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77" name="Rectangle 90">
                <a:extLst>
                  <a:ext uri="{FF2B5EF4-FFF2-40B4-BE49-F238E27FC236}">
                    <a16:creationId xmlns:a16="http://schemas.microsoft.com/office/drawing/2014/main" id="{2E278BEA-4CE2-4B92-86E1-178DAB1B5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1240"/>
                <a:ext cx="12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19" name="Group 91">
              <a:extLst>
                <a:ext uri="{FF2B5EF4-FFF2-40B4-BE49-F238E27FC236}">
                  <a16:creationId xmlns:a16="http://schemas.microsoft.com/office/drawing/2014/main" id="{757611DB-5D72-4BF6-A6F1-6A29E966C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7251" y="2643070"/>
              <a:ext cx="3937000" cy="342238"/>
              <a:chOff x="2940" y="1315"/>
              <a:chExt cx="2480" cy="253"/>
            </a:xfrm>
          </p:grpSpPr>
          <p:sp>
            <p:nvSpPr>
              <p:cNvPr id="108" name="Freeform 92">
                <a:extLst>
                  <a:ext uri="{FF2B5EF4-FFF2-40B4-BE49-F238E27FC236}">
                    <a16:creationId xmlns:a16="http://schemas.microsoft.com/office/drawing/2014/main" id="{2EF3F848-F3CA-4122-9AC0-DE6B04C7C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" y="1315"/>
                <a:ext cx="23" cy="52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6" y="5"/>
                  </a:cxn>
                  <a:cxn ang="0">
                    <a:pos x="6" y="11"/>
                  </a:cxn>
                  <a:cxn ang="0">
                    <a:pos x="23" y="11"/>
                  </a:cxn>
                  <a:cxn ang="0">
                    <a:pos x="23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0" y="52"/>
                  </a:cxn>
                  <a:cxn ang="0">
                    <a:pos x="11" y="52"/>
                  </a:cxn>
                  <a:cxn ang="0">
                    <a:pos x="11" y="5"/>
                  </a:cxn>
                </a:cxnLst>
                <a:rect l="0" t="0" r="r" b="b"/>
                <a:pathLst>
                  <a:path w="23" h="52">
                    <a:moveTo>
                      <a:pt x="11" y="5"/>
                    </a:moveTo>
                    <a:lnTo>
                      <a:pt x="6" y="5"/>
                    </a:lnTo>
                    <a:lnTo>
                      <a:pt x="6" y="11"/>
                    </a:lnTo>
                    <a:lnTo>
                      <a:pt x="23" y="11"/>
                    </a:lnTo>
                    <a:lnTo>
                      <a:pt x="23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52"/>
                    </a:lnTo>
                    <a:lnTo>
                      <a:pt x="11" y="52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09" name="Rectangle 93">
                <a:extLst>
                  <a:ext uri="{FF2B5EF4-FFF2-40B4-BE49-F238E27FC236}">
                    <a16:creationId xmlns:a16="http://schemas.microsoft.com/office/drawing/2014/main" id="{6893CDDF-8586-4434-88E0-C5383D51C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0" y="1401"/>
                <a:ext cx="11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0" name="Rectangle 94">
                <a:extLst>
                  <a:ext uri="{FF2B5EF4-FFF2-40B4-BE49-F238E27FC236}">
                    <a16:creationId xmlns:a16="http://schemas.microsoft.com/office/drawing/2014/main" id="{6D80EE28-CE2D-4D8E-847F-7CF07932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0" y="1482"/>
                <a:ext cx="11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1" name="Rectangle 95">
                <a:extLst>
                  <a:ext uri="{FF2B5EF4-FFF2-40B4-BE49-F238E27FC236}">
                    <a16:creationId xmlns:a16="http://schemas.microsoft.com/office/drawing/2014/main" id="{F8F841B0-4972-4384-8035-6F1993383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6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2" name="Rectangle 96">
                <a:extLst>
                  <a:ext uri="{FF2B5EF4-FFF2-40B4-BE49-F238E27FC236}">
                    <a16:creationId xmlns:a16="http://schemas.microsoft.com/office/drawing/2014/main" id="{C98C8E28-E01F-4074-B3C9-378AFA3E8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3" name="Rectangle 97">
                <a:extLst>
                  <a:ext uri="{FF2B5EF4-FFF2-40B4-BE49-F238E27FC236}">
                    <a16:creationId xmlns:a16="http://schemas.microsoft.com/office/drawing/2014/main" id="{B5FEE93B-D22E-430F-A7A9-509F6A31C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7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4" name="Rectangle 98">
                <a:extLst>
                  <a:ext uri="{FF2B5EF4-FFF2-40B4-BE49-F238E27FC236}">
                    <a16:creationId xmlns:a16="http://schemas.microsoft.com/office/drawing/2014/main" id="{23A7F98D-F2A5-4BF4-98C5-7D53B076A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5" name="Rectangle 99">
                <a:extLst>
                  <a:ext uri="{FF2B5EF4-FFF2-40B4-BE49-F238E27FC236}">
                    <a16:creationId xmlns:a16="http://schemas.microsoft.com/office/drawing/2014/main" id="{9B3CA3DF-048D-488C-AF28-B287B7947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6" name="Rectangle 100">
                <a:extLst>
                  <a:ext uri="{FF2B5EF4-FFF2-40B4-BE49-F238E27FC236}">
                    <a16:creationId xmlns:a16="http://schemas.microsoft.com/office/drawing/2014/main" id="{1D137B8A-DFD9-483B-8036-38B56B4F3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9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7" name="Rectangle 101">
                <a:extLst>
                  <a:ext uri="{FF2B5EF4-FFF2-40B4-BE49-F238E27FC236}">
                    <a16:creationId xmlns:a16="http://schemas.microsoft.com/office/drawing/2014/main" id="{49DA43E3-7A99-4412-A888-B0B884933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0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8" name="Rectangle 102">
                <a:extLst>
                  <a:ext uri="{FF2B5EF4-FFF2-40B4-BE49-F238E27FC236}">
                    <a16:creationId xmlns:a16="http://schemas.microsoft.com/office/drawing/2014/main" id="{EAAD3020-0403-4D42-89BF-073764BC8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0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19" name="Rectangle 103">
                <a:extLst>
                  <a:ext uri="{FF2B5EF4-FFF2-40B4-BE49-F238E27FC236}">
                    <a16:creationId xmlns:a16="http://schemas.microsoft.com/office/drawing/2014/main" id="{CE4A40F2-0919-49EC-B5FF-E26308CDB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1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0" name="Rectangle 104">
                <a:extLst>
                  <a:ext uri="{FF2B5EF4-FFF2-40B4-BE49-F238E27FC236}">
                    <a16:creationId xmlns:a16="http://schemas.microsoft.com/office/drawing/2014/main" id="{DA7142F5-52D6-48EE-9234-3CF2CA7A1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1" y="1557"/>
                <a:ext cx="47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1" name="Rectangle 105">
                <a:extLst>
                  <a:ext uri="{FF2B5EF4-FFF2-40B4-BE49-F238E27FC236}">
                    <a16:creationId xmlns:a16="http://schemas.microsoft.com/office/drawing/2014/main" id="{483E1383-3931-48D5-A094-A899C9871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2" name="Rectangle 106">
                <a:extLst>
                  <a:ext uri="{FF2B5EF4-FFF2-40B4-BE49-F238E27FC236}">
                    <a16:creationId xmlns:a16="http://schemas.microsoft.com/office/drawing/2014/main" id="{440C9A4C-A465-49F2-B74D-9A0EAF38D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3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3" name="Rectangle 107">
                <a:extLst>
                  <a:ext uri="{FF2B5EF4-FFF2-40B4-BE49-F238E27FC236}">
                    <a16:creationId xmlns:a16="http://schemas.microsoft.com/office/drawing/2014/main" id="{BFE249CE-B0FD-4ACC-BA0B-F5156CF4C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3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4" name="Rectangle 108">
                <a:extLst>
                  <a:ext uri="{FF2B5EF4-FFF2-40B4-BE49-F238E27FC236}">
                    <a16:creationId xmlns:a16="http://schemas.microsoft.com/office/drawing/2014/main" id="{842D8FA3-71B6-4EFD-A756-8EA5AA7C5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4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5" name="Rectangle 109">
                <a:extLst>
                  <a:ext uri="{FF2B5EF4-FFF2-40B4-BE49-F238E27FC236}">
                    <a16:creationId xmlns:a16="http://schemas.microsoft.com/office/drawing/2014/main" id="{1DFB7467-DEC4-4EFB-B7F8-3C15AFA72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5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6" name="Rectangle 110">
                <a:extLst>
                  <a:ext uri="{FF2B5EF4-FFF2-40B4-BE49-F238E27FC236}">
                    <a16:creationId xmlns:a16="http://schemas.microsoft.com/office/drawing/2014/main" id="{7CFBEE75-B29C-46F3-996E-1781ACBDE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5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7" name="Rectangle 111">
                <a:extLst>
                  <a:ext uri="{FF2B5EF4-FFF2-40B4-BE49-F238E27FC236}">
                    <a16:creationId xmlns:a16="http://schemas.microsoft.com/office/drawing/2014/main" id="{3B56826D-AF9B-4363-8D3D-CB710B4B9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6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8" name="Rectangle 112">
                <a:extLst>
                  <a:ext uri="{FF2B5EF4-FFF2-40B4-BE49-F238E27FC236}">
                    <a16:creationId xmlns:a16="http://schemas.microsoft.com/office/drawing/2014/main" id="{9CC69917-35D7-4C47-8AB4-9C0771200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7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29" name="Rectangle 113">
                <a:extLst>
                  <a:ext uri="{FF2B5EF4-FFF2-40B4-BE49-F238E27FC236}">
                    <a16:creationId xmlns:a16="http://schemas.microsoft.com/office/drawing/2014/main" id="{11C19C4C-CF42-41EA-BD86-EB24F5F44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7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0" name="Rectangle 114">
                <a:extLst>
                  <a:ext uri="{FF2B5EF4-FFF2-40B4-BE49-F238E27FC236}">
                    <a16:creationId xmlns:a16="http://schemas.microsoft.com/office/drawing/2014/main" id="{FF401B11-69D4-4F9B-9D4F-4975C85B9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1" name="Rectangle 115">
                <a:extLst>
                  <a:ext uri="{FF2B5EF4-FFF2-40B4-BE49-F238E27FC236}">
                    <a16:creationId xmlns:a16="http://schemas.microsoft.com/office/drawing/2014/main" id="{E7471490-A3D1-47EC-A104-41407FE2C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1557"/>
                <a:ext cx="47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2" name="Rectangle 116">
                <a:extLst>
                  <a:ext uri="{FF2B5EF4-FFF2-40B4-BE49-F238E27FC236}">
                    <a16:creationId xmlns:a16="http://schemas.microsoft.com/office/drawing/2014/main" id="{82BB226B-75AF-4BDE-8A73-266A94713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9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3" name="Rectangle 117">
                <a:extLst>
                  <a:ext uri="{FF2B5EF4-FFF2-40B4-BE49-F238E27FC236}">
                    <a16:creationId xmlns:a16="http://schemas.microsoft.com/office/drawing/2014/main" id="{24E8CE38-56E4-4606-8DA1-4BF2F6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0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4" name="Rectangle 118">
                <a:extLst>
                  <a:ext uri="{FF2B5EF4-FFF2-40B4-BE49-F238E27FC236}">
                    <a16:creationId xmlns:a16="http://schemas.microsoft.com/office/drawing/2014/main" id="{B6696B2A-FAC6-423D-AD96-BA3CD5FD70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5" name="Rectangle 119">
                <a:extLst>
                  <a:ext uri="{FF2B5EF4-FFF2-40B4-BE49-F238E27FC236}">
                    <a16:creationId xmlns:a16="http://schemas.microsoft.com/office/drawing/2014/main" id="{DC66E4BA-B8E6-4110-9DD7-17311E7AC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1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6" name="Rectangle 120">
                <a:extLst>
                  <a:ext uri="{FF2B5EF4-FFF2-40B4-BE49-F238E27FC236}">
                    <a16:creationId xmlns:a16="http://schemas.microsoft.com/office/drawing/2014/main" id="{276670E5-9FD6-414A-83C0-EDC6E0692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2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7" name="Rectangle 121">
                <a:extLst>
                  <a:ext uri="{FF2B5EF4-FFF2-40B4-BE49-F238E27FC236}">
                    <a16:creationId xmlns:a16="http://schemas.microsoft.com/office/drawing/2014/main" id="{1E764971-0CA4-45DD-BD3B-2B4AB371E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2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8" name="Rectangle 122">
                <a:extLst>
                  <a:ext uri="{FF2B5EF4-FFF2-40B4-BE49-F238E27FC236}">
                    <a16:creationId xmlns:a16="http://schemas.microsoft.com/office/drawing/2014/main" id="{747B655E-2F80-469B-B33D-5024367FA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39" name="Rectangle 123">
                <a:extLst>
                  <a:ext uri="{FF2B5EF4-FFF2-40B4-BE49-F238E27FC236}">
                    <a16:creationId xmlns:a16="http://schemas.microsoft.com/office/drawing/2014/main" id="{6758C324-9C8B-4134-A183-F407C9970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4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0" name="Rectangle 124">
                <a:extLst>
                  <a:ext uri="{FF2B5EF4-FFF2-40B4-BE49-F238E27FC236}">
                    <a16:creationId xmlns:a16="http://schemas.microsoft.com/office/drawing/2014/main" id="{09DE3C80-9577-424C-BAB2-092C5A097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1" name="Rectangle 125">
                <a:extLst>
                  <a:ext uri="{FF2B5EF4-FFF2-40B4-BE49-F238E27FC236}">
                    <a16:creationId xmlns:a16="http://schemas.microsoft.com/office/drawing/2014/main" id="{642917AC-D6B1-4D1A-AA00-A75DA8FB7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5" y="1557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2" name="Rectangle 126">
                <a:extLst>
                  <a:ext uri="{FF2B5EF4-FFF2-40B4-BE49-F238E27FC236}">
                    <a16:creationId xmlns:a16="http://schemas.microsoft.com/office/drawing/2014/main" id="{F6C4D12D-4405-4231-9C1B-BE09DB967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8" y="1485"/>
                <a:ext cx="12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3" name="Rectangle 127">
                <a:extLst>
                  <a:ext uri="{FF2B5EF4-FFF2-40B4-BE49-F238E27FC236}">
                    <a16:creationId xmlns:a16="http://schemas.microsoft.com/office/drawing/2014/main" id="{DDDD865C-2353-47C7-993A-753866F4A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8" y="1404"/>
                <a:ext cx="12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4" name="Rectangle 128">
                <a:extLst>
                  <a:ext uri="{FF2B5EF4-FFF2-40B4-BE49-F238E27FC236}">
                    <a16:creationId xmlns:a16="http://schemas.microsoft.com/office/drawing/2014/main" id="{5F80F966-5234-42E3-8C21-CD8069CF5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8" y="1323"/>
                <a:ext cx="12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5" name="Rectangle 129">
                <a:extLst>
                  <a:ext uri="{FF2B5EF4-FFF2-40B4-BE49-F238E27FC236}">
                    <a16:creationId xmlns:a16="http://schemas.microsoft.com/office/drawing/2014/main" id="{9C44A448-8397-4310-912C-FA91F9A04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6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6" name="Rectangle 130">
                <a:extLst>
                  <a:ext uri="{FF2B5EF4-FFF2-40B4-BE49-F238E27FC236}">
                    <a16:creationId xmlns:a16="http://schemas.microsoft.com/office/drawing/2014/main" id="{B8E6D31B-95DD-489E-9A60-B403E6E5B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5" y="1315"/>
                <a:ext cx="47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7" name="Rectangle 131">
                <a:extLst>
                  <a:ext uri="{FF2B5EF4-FFF2-40B4-BE49-F238E27FC236}">
                    <a16:creationId xmlns:a16="http://schemas.microsoft.com/office/drawing/2014/main" id="{27B284B9-560E-4751-B86D-6FD767D82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5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8" name="Rectangle 132">
                <a:extLst>
                  <a:ext uri="{FF2B5EF4-FFF2-40B4-BE49-F238E27FC236}">
                    <a16:creationId xmlns:a16="http://schemas.microsoft.com/office/drawing/2014/main" id="{BE438875-7D53-491E-9C18-1D02953D7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4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49" name="Rectangle 133">
                <a:extLst>
                  <a:ext uri="{FF2B5EF4-FFF2-40B4-BE49-F238E27FC236}">
                    <a16:creationId xmlns:a16="http://schemas.microsoft.com/office/drawing/2014/main" id="{10DAAEF3-20B4-4B5C-9CFD-CB80BAC9A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4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0" name="Rectangle 134">
                <a:extLst>
                  <a:ext uri="{FF2B5EF4-FFF2-40B4-BE49-F238E27FC236}">
                    <a16:creationId xmlns:a16="http://schemas.microsoft.com/office/drawing/2014/main" id="{4CB14046-4294-42C7-A29B-AA178D69A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3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1" name="Rectangle 135">
                <a:extLst>
                  <a:ext uri="{FF2B5EF4-FFF2-40B4-BE49-F238E27FC236}">
                    <a16:creationId xmlns:a16="http://schemas.microsoft.com/office/drawing/2014/main" id="{ADA094D1-4F49-4F18-A1EF-1C7A7EDBE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2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2" name="Rectangle 136">
                <a:extLst>
                  <a:ext uri="{FF2B5EF4-FFF2-40B4-BE49-F238E27FC236}">
                    <a16:creationId xmlns:a16="http://schemas.microsoft.com/office/drawing/2014/main" id="{5C429DC9-A3F9-47F5-A4B3-13546466C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2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3" name="Rectangle 137">
                <a:extLst>
                  <a:ext uri="{FF2B5EF4-FFF2-40B4-BE49-F238E27FC236}">
                    <a16:creationId xmlns:a16="http://schemas.microsoft.com/office/drawing/2014/main" id="{76A84A01-8899-40B3-AA37-60FFEA26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1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4" name="Rectangle 138">
                <a:extLst>
                  <a:ext uri="{FF2B5EF4-FFF2-40B4-BE49-F238E27FC236}">
                    <a16:creationId xmlns:a16="http://schemas.microsoft.com/office/drawing/2014/main" id="{0A3CCCCD-A7F1-4AA6-A51D-A7647DD3B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5" name="Rectangle 139">
                <a:extLst>
                  <a:ext uri="{FF2B5EF4-FFF2-40B4-BE49-F238E27FC236}">
                    <a16:creationId xmlns:a16="http://schemas.microsoft.com/office/drawing/2014/main" id="{06BBB9DE-1B4D-4B6C-B712-29371AA93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0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6" name="Rectangle 140">
                <a:extLst>
                  <a:ext uri="{FF2B5EF4-FFF2-40B4-BE49-F238E27FC236}">
                    <a16:creationId xmlns:a16="http://schemas.microsoft.com/office/drawing/2014/main" id="{CBEEF493-9C78-49D8-9AAA-8C89EFFF4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9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7" name="Rectangle 141">
                <a:extLst>
                  <a:ext uri="{FF2B5EF4-FFF2-40B4-BE49-F238E27FC236}">
                    <a16:creationId xmlns:a16="http://schemas.microsoft.com/office/drawing/2014/main" id="{43370B3A-7C2B-4156-ADD0-B77F1D6E6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8" name="Rectangle 142">
                <a:extLst>
                  <a:ext uri="{FF2B5EF4-FFF2-40B4-BE49-F238E27FC236}">
                    <a16:creationId xmlns:a16="http://schemas.microsoft.com/office/drawing/2014/main" id="{B59466E5-089B-4270-8FD9-32BC99171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8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59" name="Rectangle 143">
                <a:extLst>
                  <a:ext uri="{FF2B5EF4-FFF2-40B4-BE49-F238E27FC236}">
                    <a16:creationId xmlns:a16="http://schemas.microsoft.com/office/drawing/2014/main" id="{D33E4FF5-4B6F-45BC-8967-95922BEF1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0" name="Rectangle 144">
                <a:extLst>
                  <a:ext uri="{FF2B5EF4-FFF2-40B4-BE49-F238E27FC236}">
                    <a16:creationId xmlns:a16="http://schemas.microsoft.com/office/drawing/2014/main" id="{0C3CE903-3AE9-4EC3-A2F0-12B241A24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7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1" name="Rectangle 145">
                <a:extLst>
                  <a:ext uri="{FF2B5EF4-FFF2-40B4-BE49-F238E27FC236}">
                    <a16:creationId xmlns:a16="http://schemas.microsoft.com/office/drawing/2014/main" id="{45FA5410-2F7C-471C-919F-43960CCA0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2" name="Rectangle 146">
                <a:extLst>
                  <a:ext uri="{FF2B5EF4-FFF2-40B4-BE49-F238E27FC236}">
                    <a16:creationId xmlns:a16="http://schemas.microsoft.com/office/drawing/2014/main" id="{3C418590-790E-4CC8-BB45-8D7D43AA8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5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3" name="Rectangle 147">
                <a:extLst>
                  <a:ext uri="{FF2B5EF4-FFF2-40B4-BE49-F238E27FC236}">
                    <a16:creationId xmlns:a16="http://schemas.microsoft.com/office/drawing/2014/main" id="{900139C9-8A26-4B71-8C61-688BBFDC0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4" name="Rectangle 148">
                <a:extLst>
                  <a:ext uri="{FF2B5EF4-FFF2-40B4-BE49-F238E27FC236}">
                    <a16:creationId xmlns:a16="http://schemas.microsoft.com/office/drawing/2014/main" id="{99418699-4BBB-4AFB-BDB2-F54E4F465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4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5" name="Rectangle 149">
                <a:extLst>
                  <a:ext uri="{FF2B5EF4-FFF2-40B4-BE49-F238E27FC236}">
                    <a16:creationId xmlns:a16="http://schemas.microsoft.com/office/drawing/2014/main" id="{AD7FC948-CC6A-4003-BC21-452DCAA0C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3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6" name="Rectangle 150">
                <a:extLst>
                  <a:ext uri="{FF2B5EF4-FFF2-40B4-BE49-F238E27FC236}">
                    <a16:creationId xmlns:a16="http://schemas.microsoft.com/office/drawing/2014/main" id="{DE073D49-B7FB-4ADF-B5F1-F094A1C34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3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7" name="Rectangle 151">
                <a:extLst>
                  <a:ext uri="{FF2B5EF4-FFF2-40B4-BE49-F238E27FC236}">
                    <a16:creationId xmlns:a16="http://schemas.microsoft.com/office/drawing/2014/main" id="{DBEAA1F4-FBB1-4AE1-B8FD-9FF953395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8" name="Rectangle 152">
                <a:extLst>
                  <a:ext uri="{FF2B5EF4-FFF2-40B4-BE49-F238E27FC236}">
                    <a16:creationId xmlns:a16="http://schemas.microsoft.com/office/drawing/2014/main" id="{F859B1DF-95A9-4318-84B3-F0210F514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69" name="Rectangle 153">
                <a:extLst>
                  <a:ext uri="{FF2B5EF4-FFF2-40B4-BE49-F238E27FC236}">
                    <a16:creationId xmlns:a16="http://schemas.microsoft.com/office/drawing/2014/main" id="{1CAB8710-60E2-4898-8552-F9E9EDE94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1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70" name="Rectangle 154">
                <a:extLst>
                  <a:ext uri="{FF2B5EF4-FFF2-40B4-BE49-F238E27FC236}">
                    <a16:creationId xmlns:a16="http://schemas.microsoft.com/office/drawing/2014/main" id="{AFA9A154-6B2C-4C32-835E-2CF3DD260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0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71" name="Rectangle 155">
                <a:extLst>
                  <a:ext uri="{FF2B5EF4-FFF2-40B4-BE49-F238E27FC236}">
                    <a16:creationId xmlns:a16="http://schemas.microsoft.com/office/drawing/2014/main" id="{9AFA4B56-4AD8-4499-91B1-0C88EA8BC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" y="1315"/>
                <a:ext cx="47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72" name="Rectangle 156">
                <a:extLst>
                  <a:ext uri="{FF2B5EF4-FFF2-40B4-BE49-F238E27FC236}">
                    <a16:creationId xmlns:a16="http://schemas.microsoft.com/office/drawing/2014/main" id="{90B82361-3E02-402D-8BA7-451692956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9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73" name="Rectangle 157">
                <a:extLst>
                  <a:ext uri="{FF2B5EF4-FFF2-40B4-BE49-F238E27FC236}">
                    <a16:creationId xmlns:a16="http://schemas.microsoft.com/office/drawing/2014/main" id="{C5998CBB-FC35-448A-8EEA-84EE54D02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74" name="Rectangle 158">
                <a:extLst>
                  <a:ext uri="{FF2B5EF4-FFF2-40B4-BE49-F238E27FC236}">
                    <a16:creationId xmlns:a16="http://schemas.microsoft.com/office/drawing/2014/main" id="{6504D022-C107-4B3D-9BFA-B8A567FE3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" y="1315"/>
                <a:ext cx="46" cy="1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20" name="Line 159">
              <a:extLst>
                <a:ext uri="{FF2B5EF4-FFF2-40B4-BE49-F238E27FC236}">
                  <a16:creationId xmlns:a16="http://schemas.microsoft.com/office/drawing/2014/main" id="{C38AAFF9-702D-4D98-B9C4-F0B33A0D4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7839" y="2649833"/>
              <a:ext cx="1587" cy="32735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grpSp>
          <p:nvGrpSpPr>
            <p:cNvPr id="21" name="Group 160">
              <a:extLst>
                <a:ext uri="{FF2B5EF4-FFF2-40B4-BE49-F238E27FC236}">
                  <a16:creationId xmlns:a16="http://schemas.microsoft.com/office/drawing/2014/main" id="{8E0844BA-376D-4CCC-AB27-270188621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86626" y="2977191"/>
              <a:ext cx="153988" cy="458573"/>
              <a:chOff x="4590" y="1562"/>
              <a:chExt cx="97" cy="339"/>
            </a:xfrm>
          </p:grpSpPr>
          <p:sp>
            <p:nvSpPr>
              <p:cNvPr id="106" name="Line 161">
                <a:extLst>
                  <a:ext uri="{FF2B5EF4-FFF2-40B4-BE49-F238E27FC236}">
                    <a16:creationId xmlns:a16="http://schemas.microsoft.com/office/drawing/2014/main" id="{7419B8A1-EA2C-4C23-A36B-E41083B74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9" y="1562"/>
                <a:ext cx="1" cy="24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07" name="Freeform 162">
                <a:extLst>
                  <a:ext uri="{FF2B5EF4-FFF2-40B4-BE49-F238E27FC236}">
                    <a16:creationId xmlns:a16="http://schemas.microsoft.com/office/drawing/2014/main" id="{9C22A4E2-5BF2-4820-B3E7-56CB2B8AD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" y="1804"/>
                <a:ext cx="97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97"/>
                  </a:cxn>
                  <a:cxn ang="0">
                    <a:pos x="97" y="0"/>
                  </a:cxn>
                  <a:cxn ang="0">
                    <a:pos x="0" y="0"/>
                  </a:cxn>
                </a:cxnLst>
                <a:rect l="0" t="0" r="r" b="b"/>
                <a:pathLst>
                  <a:path w="97" h="97">
                    <a:moveTo>
                      <a:pt x="0" y="0"/>
                    </a:moveTo>
                    <a:lnTo>
                      <a:pt x="49" y="97"/>
                    </a:lnTo>
                    <a:lnTo>
                      <a:pt x="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22" name="Group 163">
              <a:extLst>
                <a:ext uri="{FF2B5EF4-FFF2-40B4-BE49-F238E27FC236}">
                  <a16:creationId xmlns:a16="http://schemas.microsoft.com/office/drawing/2014/main" id="{AE485C92-25E5-478D-AFC8-E4F20560AD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6188" y="3829406"/>
              <a:ext cx="152400" cy="785931"/>
              <a:chOff x="4785" y="2192"/>
              <a:chExt cx="96" cy="581"/>
            </a:xfrm>
          </p:grpSpPr>
          <p:sp>
            <p:nvSpPr>
              <p:cNvPr id="104" name="Line 164">
                <a:extLst>
                  <a:ext uri="{FF2B5EF4-FFF2-40B4-BE49-F238E27FC236}">
                    <a16:creationId xmlns:a16="http://schemas.microsoft.com/office/drawing/2014/main" id="{AE45EC18-7A75-451D-909A-6572B14E7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4" y="2192"/>
                <a:ext cx="1" cy="4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05" name="Freeform 165">
                <a:extLst>
                  <a:ext uri="{FF2B5EF4-FFF2-40B4-BE49-F238E27FC236}">
                    <a16:creationId xmlns:a16="http://schemas.microsoft.com/office/drawing/2014/main" id="{4AD023CF-84AF-466C-8FBC-4E6AB3940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5" y="2677"/>
                <a:ext cx="96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96"/>
                  </a:cxn>
                  <a:cxn ang="0">
                    <a:pos x="96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96">
                    <a:moveTo>
                      <a:pt x="0" y="0"/>
                    </a:moveTo>
                    <a:lnTo>
                      <a:pt x="49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23" name="Rectangle 166">
              <a:extLst>
                <a:ext uri="{FF2B5EF4-FFF2-40B4-BE49-F238E27FC236}">
                  <a16:creationId xmlns:a16="http://schemas.microsoft.com/office/drawing/2014/main" id="{3C5802E5-7212-4F75-ACED-66C4AED68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564" y="4286626"/>
              <a:ext cx="1693862" cy="331417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grpSp>
          <p:nvGrpSpPr>
            <p:cNvPr id="24" name="Group 167">
              <a:extLst>
                <a:ext uri="{FF2B5EF4-FFF2-40B4-BE49-F238E27FC236}">
                  <a16:creationId xmlns:a16="http://schemas.microsoft.com/office/drawing/2014/main" id="{0C1823DA-1D16-4E01-AE02-3B42109D10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1700" y="3829406"/>
              <a:ext cx="152400" cy="457220"/>
              <a:chOff x="3768" y="2192"/>
              <a:chExt cx="96" cy="338"/>
            </a:xfrm>
          </p:grpSpPr>
          <p:sp>
            <p:nvSpPr>
              <p:cNvPr id="102" name="Line 168">
                <a:extLst>
                  <a:ext uri="{FF2B5EF4-FFF2-40B4-BE49-F238E27FC236}">
                    <a16:creationId xmlns:a16="http://schemas.microsoft.com/office/drawing/2014/main" id="{23DC8CC3-1078-4F36-A2E1-9FC0A5A55E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2192"/>
                <a:ext cx="1" cy="24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03" name="Freeform 169">
                <a:extLst>
                  <a:ext uri="{FF2B5EF4-FFF2-40B4-BE49-F238E27FC236}">
                    <a16:creationId xmlns:a16="http://schemas.microsoft.com/office/drawing/2014/main" id="{0E22D9E1-56DF-4B96-B325-884247663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" y="2434"/>
                <a:ext cx="96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96"/>
                  </a:cxn>
                  <a:cxn ang="0">
                    <a:pos x="96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96">
                    <a:moveTo>
                      <a:pt x="0" y="0"/>
                    </a:moveTo>
                    <a:lnTo>
                      <a:pt x="49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25" name="Oval 170">
              <a:extLst>
                <a:ext uri="{FF2B5EF4-FFF2-40B4-BE49-F238E27FC236}">
                  <a16:creationId xmlns:a16="http://schemas.microsoft.com/office/drawing/2014/main" id="{F5081F88-9F26-4B51-9503-7AADFAAB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6" y="4942696"/>
              <a:ext cx="309563" cy="263780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6" name="Rectangle 171">
              <a:extLst>
                <a:ext uri="{FF2B5EF4-FFF2-40B4-BE49-F238E27FC236}">
                  <a16:creationId xmlns:a16="http://schemas.microsoft.com/office/drawing/2014/main" id="{D3616E88-91C8-4626-BBD7-AC5F6E537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25" y="4907526"/>
              <a:ext cx="357188" cy="339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27" name="Rectangle 172">
              <a:extLst>
                <a:ext uri="{FF2B5EF4-FFF2-40B4-BE49-F238E27FC236}">
                  <a16:creationId xmlns:a16="http://schemas.microsoft.com/office/drawing/2014/main" id="{366D897A-0E3B-4323-9353-0347E0148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289" y="4960281"/>
              <a:ext cx="141064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=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grpSp>
          <p:nvGrpSpPr>
            <p:cNvPr id="28" name="Group 173">
              <a:extLst>
                <a:ext uri="{FF2B5EF4-FFF2-40B4-BE49-F238E27FC236}">
                  <a16:creationId xmlns:a16="http://schemas.microsoft.com/office/drawing/2014/main" id="{327D7E47-F10D-49B7-A9E4-34495A2EC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6013" y="5008979"/>
              <a:ext cx="384175" cy="131215"/>
              <a:chOff x="3903" y="3064"/>
              <a:chExt cx="242" cy="97"/>
            </a:xfrm>
          </p:grpSpPr>
          <p:sp>
            <p:nvSpPr>
              <p:cNvPr id="100" name="Line 174">
                <a:extLst>
                  <a:ext uri="{FF2B5EF4-FFF2-40B4-BE49-F238E27FC236}">
                    <a16:creationId xmlns:a16="http://schemas.microsoft.com/office/drawing/2014/main" id="{5CA750B8-8CF8-4EFC-AC4E-EE53EF0FA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3" y="3112"/>
                <a:ext cx="149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101" name="Freeform 175">
                <a:extLst>
                  <a:ext uri="{FF2B5EF4-FFF2-40B4-BE49-F238E27FC236}">
                    <a16:creationId xmlns:a16="http://schemas.microsoft.com/office/drawing/2014/main" id="{58779F86-3015-464D-8C32-C4ECBC2C1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9" y="3064"/>
                <a:ext cx="96" cy="97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96" y="48"/>
                  </a:cxn>
                  <a:cxn ang="0">
                    <a:pos x="0" y="0"/>
                  </a:cxn>
                  <a:cxn ang="0">
                    <a:pos x="0" y="97"/>
                  </a:cxn>
                </a:cxnLst>
                <a:rect l="0" t="0" r="r" b="b"/>
                <a:pathLst>
                  <a:path w="96" h="97">
                    <a:moveTo>
                      <a:pt x="0" y="97"/>
                    </a:moveTo>
                    <a:lnTo>
                      <a:pt x="96" y="48"/>
                    </a:lnTo>
                    <a:lnTo>
                      <a:pt x="0" y="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29" name="Group 176">
              <a:extLst>
                <a:ext uri="{FF2B5EF4-FFF2-40B4-BE49-F238E27FC236}">
                  <a16:creationId xmlns:a16="http://schemas.microsoft.com/office/drawing/2014/main" id="{47DBB780-6181-4555-9F84-EE43BC642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4189" y="5008979"/>
              <a:ext cx="4135437" cy="131215"/>
              <a:chOff x="1105" y="3064"/>
              <a:chExt cx="2605" cy="97"/>
            </a:xfrm>
          </p:grpSpPr>
          <p:sp>
            <p:nvSpPr>
              <p:cNvPr id="98" name="Line 177">
                <a:extLst>
                  <a:ext uri="{FF2B5EF4-FFF2-40B4-BE49-F238E27FC236}">
                    <a16:creationId xmlns:a16="http://schemas.microsoft.com/office/drawing/2014/main" id="{DEE31C85-5109-4590-87B5-02799C7735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5" y="3112"/>
                <a:ext cx="2512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99" name="Freeform 178">
                <a:extLst>
                  <a:ext uri="{FF2B5EF4-FFF2-40B4-BE49-F238E27FC236}">
                    <a16:creationId xmlns:a16="http://schemas.microsoft.com/office/drawing/2014/main" id="{D3C031B6-6305-475D-8C16-C8E3E0337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" y="3064"/>
                <a:ext cx="96" cy="97"/>
              </a:xfrm>
              <a:custGeom>
                <a:avLst/>
                <a:gdLst/>
                <a:ahLst/>
                <a:cxnLst>
                  <a:cxn ang="0">
                    <a:pos x="0" y="97"/>
                  </a:cxn>
                  <a:cxn ang="0">
                    <a:pos x="96" y="48"/>
                  </a:cxn>
                  <a:cxn ang="0">
                    <a:pos x="0" y="0"/>
                  </a:cxn>
                  <a:cxn ang="0">
                    <a:pos x="0" y="97"/>
                  </a:cxn>
                </a:cxnLst>
                <a:rect l="0" t="0" r="r" b="b"/>
                <a:pathLst>
                  <a:path w="96" h="97">
                    <a:moveTo>
                      <a:pt x="0" y="97"/>
                    </a:moveTo>
                    <a:lnTo>
                      <a:pt x="96" y="48"/>
                    </a:lnTo>
                    <a:lnTo>
                      <a:pt x="0" y="0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30" name="Line 179">
              <a:extLst>
                <a:ext uri="{FF2B5EF4-FFF2-40B4-BE49-F238E27FC236}">
                  <a16:creationId xmlns:a16="http://schemas.microsoft.com/office/drawing/2014/main" id="{76AD6B9D-D040-4517-BAB3-322AD1B01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4189" y="4156765"/>
              <a:ext cx="1587" cy="91714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grpSp>
          <p:nvGrpSpPr>
            <p:cNvPr id="31" name="Group 180">
              <a:extLst>
                <a:ext uri="{FF2B5EF4-FFF2-40B4-BE49-F238E27FC236}">
                  <a16:creationId xmlns:a16="http://schemas.microsoft.com/office/drawing/2014/main" id="{3D854913-6CFB-40BF-8F25-38549C2C8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1700" y="4615338"/>
              <a:ext cx="152400" cy="327358"/>
              <a:chOff x="3768" y="2773"/>
              <a:chExt cx="96" cy="242"/>
            </a:xfrm>
          </p:grpSpPr>
          <p:sp>
            <p:nvSpPr>
              <p:cNvPr id="96" name="Line 181">
                <a:extLst>
                  <a:ext uri="{FF2B5EF4-FFF2-40B4-BE49-F238E27FC236}">
                    <a16:creationId xmlns:a16="http://schemas.microsoft.com/office/drawing/2014/main" id="{18732B3A-C6CF-49BE-90C2-3C9EB0E33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2773"/>
                <a:ext cx="1" cy="14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97" name="Freeform 182">
                <a:extLst>
                  <a:ext uri="{FF2B5EF4-FFF2-40B4-BE49-F238E27FC236}">
                    <a16:creationId xmlns:a16="http://schemas.microsoft.com/office/drawing/2014/main" id="{1A7FFE62-9DB3-4D41-B16A-1C5ED49B0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" y="2919"/>
                <a:ext cx="96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96"/>
                  </a:cxn>
                  <a:cxn ang="0">
                    <a:pos x="96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96">
                    <a:moveTo>
                      <a:pt x="0" y="0"/>
                    </a:moveTo>
                    <a:lnTo>
                      <a:pt x="49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32" name="Rectangle 183">
              <a:extLst>
                <a:ext uri="{FF2B5EF4-FFF2-40B4-BE49-F238E27FC236}">
                  <a16:creationId xmlns:a16="http://schemas.microsoft.com/office/drawing/2014/main" id="{8EA9731A-E417-4249-BE80-92E5B2A01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9" y="2649833"/>
              <a:ext cx="1768475" cy="3300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grpSp>
          <p:nvGrpSpPr>
            <p:cNvPr id="33" name="Group 184">
              <a:extLst>
                <a:ext uri="{FF2B5EF4-FFF2-40B4-BE49-F238E27FC236}">
                  <a16:creationId xmlns:a16="http://schemas.microsoft.com/office/drawing/2014/main" id="{0AF87EF4-25AB-4EA7-A32B-6973064D0E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32764" y="2977191"/>
              <a:ext cx="152400" cy="458573"/>
              <a:chOff x="5123" y="1562"/>
              <a:chExt cx="96" cy="339"/>
            </a:xfrm>
          </p:grpSpPr>
          <p:sp>
            <p:nvSpPr>
              <p:cNvPr id="94" name="Line 185">
                <a:extLst>
                  <a:ext uri="{FF2B5EF4-FFF2-40B4-BE49-F238E27FC236}">
                    <a16:creationId xmlns:a16="http://schemas.microsoft.com/office/drawing/2014/main" id="{65187512-1D64-4AE4-8C80-CDB31E4841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2" y="1562"/>
                <a:ext cx="1" cy="24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95" name="Freeform 186">
                <a:extLst>
                  <a:ext uri="{FF2B5EF4-FFF2-40B4-BE49-F238E27FC236}">
                    <a16:creationId xmlns:a16="http://schemas.microsoft.com/office/drawing/2014/main" id="{7A70DF8D-2AFD-42A0-AC39-510FB8411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3" y="1804"/>
                <a:ext cx="96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9" y="97"/>
                  </a:cxn>
                  <a:cxn ang="0">
                    <a:pos x="96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97">
                    <a:moveTo>
                      <a:pt x="0" y="0"/>
                    </a:moveTo>
                    <a:lnTo>
                      <a:pt x="49" y="97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grpSp>
          <p:nvGrpSpPr>
            <p:cNvPr id="34" name="Group 187">
              <a:extLst>
                <a:ext uri="{FF2B5EF4-FFF2-40B4-BE49-F238E27FC236}">
                  <a16:creationId xmlns:a16="http://schemas.microsoft.com/office/drawing/2014/main" id="{E549CDC6-7648-4276-92E9-5C8CC560ED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38" y="2649833"/>
              <a:ext cx="19050" cy="281366"/>
              <a:chOff x="4973" y="1320"/>
              <a:chExt cx="12" cy="208"/>
            </a:xfrm>
          </p:grpSpPr>
          <p:sp>
            <p:nvSpPr>
              <p:cNvPr id="91" name="Rectangle 188">
                <a:extLst>
                  <a:ext uri="{FF2B5EF4-FFF2-40B4-BE49-F238E27FC236}">
                    <a16:creationId xmlns:a16="http://schemas.microsoft.com/office/drawing/2014/main" id="{9E3E36BE-A71E-46CA-8FE7-056EAFFE8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3" y="1320"/>
                <a:ext cx="12" cy="4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92" name="Rectangle 189">
                <a:extLst>
                  <a:ext uri="{FF2B5EF4-FFF2-40B4-BE49-F238E27FC236}">
                    <a16:creationId xmlns:a16="http://schemas.microsoft.com/office/drawing/2014/main" id="{949BE3E1-9A1E-49DD-917A-753CC396C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3" y="1401"/>
                <a:ext cx="12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  <p:sp>
            <p:nvSpPr>
              <p:cNvPr id="93" name="Rectangle 190">
                <a:extLst>
                  <a:ext uri="{FF2B5EF4-FFF2-40B4-BE49-F238E27FC236}">
                    <a16:creationId xmlns:a16="http://schemas.microsoft.com/office/drawing/2014/main" id="{C08C7880-15CB-4ABA-B53E-80478F009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3" y="1482"/>
                <a:ext cx="12" cy="4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5" dirty="0">
                  <a:latin typeface="Calibri" pitchFamily="34" charset="0"/>
                </a:endParaRPr>
              </a:p>
            </p:txBody>
          </p:sp>
        </p:grpSp>
        <p:sp>
          <p:nvSpPr>
            <p:cNvPr id="35" name="Rectangle 191">
              <a:extLst>
                <a:ext uri="{FF2B5EF4-FFF2-40B4-BE49-F238E27FC236}">
                  <a16:creationId xmlns:a16="http://schemas.microsoft.com/office/drawing/2014/main" id="{1166828B-6ED9-457E-AC96-5CD934D0B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638" y="3829406"/>
              <a:ext cx="1693862" cy="32871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6" name="Rectangle 192">
              <a:extLst>
                <a:ext uri="{FF2B5EF4-FFF2-40B4-BE49-F238E27FC236}">
                  <a16:creationId xmlns:a16="http://schemas.microsoft.com/office/drawing/2014/main" id="{186D908E-3DD2-4B06-B811-29F954D9E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63" y="2037050"/>
              <a:ext cx="2246312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7" name="Rectangle 193">
              <a:extLst>
                <a:ext uri="{FF2B5EF4-FFF2-40B4-BE49-F238E27FC236}">
                  <a16:creationId xmlns:a16="http://schemas.microsoft.com/office/drawing/2014/main" id="{8B59E489-B22F-4DBE-90BB-68A65EFD0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3" y="2043813"/>
              <a:ext cx="236968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Virtual Pg No. (VPN) </a:t>
              </a:r>
            </a:p>
          </p:txBody>
        </p:sp>
        <p:sp>
          <p:nvSpPr>
            <p:cNvPr id="38" name="Rectangle 194">
              <a:extLst>
                <a:ext uri="{FF2B5EF4-FFF2-40B4-BE49-F238E27FC236}">
                  <a16:creationId xmlns:a16="http://schemas.microsoft.com/office/drawing/2014/main" id="{2BF7F24F-9CD3-4127-B7AB-A50097CE3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088" y="2037050"/>
              <a:ext cx="2247900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39" name="Rectangle 195">
              <a:extLst>
                <a:ext uri="{FF2B5EF4-FFF2-40B4-BE49-F238E27FC236}">
                  <a16:creationId xmlns:a16="http://schemas.microsoft.com/office/drawing/2014/main" id="{70AACD55-0C27-4320-B32C-AAE68D9EE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26" y="2317064"/>
              <a:ext cx="3883025" cy="339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0" name="Rectangle 196">
              <a:extLst>
                <a:ext uri="{FF2B5EF4-FFF2-40B4-BE49-F238E27FC236}">
                  <a16:creationId xmlns:a16="http://schemas.microsoft.com/office/drawing/2014/main" id="{5BE63974-BDB5-433F-9303-BC251A656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360350"/>
              <a:ext cx="3798860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    Tag         Index       Page Offset</a:t>
              </a:r>
            </a:p>
          </p:txBody>
        </p:sp>
        <p:sp>
          <p:nvSpPr>
            <p:cNvPr id="41" name="Rectangle 197">
              <a:extLst>
                <a:ext uri="{FF2B5EF4-FFF2-40B4-BE49-F238E27FC236}">
                  <a16:creationId xmlns:a16="http://schemas.microsoft.com/office/drawing/2014/main" id="{F556F648-D619-4559-83B9-479499118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824" y="2384699"/>
              <a:ext cx="6732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42" name="Rectangle 198">
              <a:extLst>
                <a:ext uri="{FF2B5EF4-FFF2-40B4-BE49-F238E27FC236}">
                  <a16:creationId xmlns:a16="http://schemas.microsoft.com/office/drawing/2014/main" id="{03EBFA80-70CE-42EA-995B-B8012CFF1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363" y="2384699"/>
              <a:ext cx="20197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  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43" name="Rectangle 199">
              <a:extLst>
                <a:ext uri="{FF2B5EF4-FFF2-40B4-BE49-F238E27FC236}">
                  <a16:creationId xmlns:a16="http://schemas.microsoft.com/office/drawing/2014/main" id="{B57ADB9B-BF45-4E18-BBD9-CB69EA8A7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876" y="2346823"/>
              <a:ext cx="3884613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4" name="Rectangle 200">
              <a:extLst>
                <a:ext uri="{FF2B5EF4-FFF2-40B4-BE49-F238E27FC236}">
                  <a16:creationId xmlns:a16="http://schemas.microsoft.com/office/drawing/2014/main" id="{ED4100C9-B4B9-42A8-AA25-CE756CC33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1064" y="2365761"/>
              <a:ext cx="3664208" cy="578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     Tag     Index        Page Offset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    </a:t>
              </a:r>
            </a:p>
          </p:txBody>
        </p:sp>
        <p:sp>
          <p:nvSpPr>
            <p:cNvPr id="45" name="Rectangle 201">
              <a:extLst>
                <a:ext uri="{FF2B5EF4-FFF2-40B4-BE49-F238E27FC236}">
                  <a16:creationId xmlns:a16="http://schemas.microsoft.com/office/drawing/2014/main" id="{8E55BE69-35E8-4B89-9DF0-CE3BFB170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325" y="2414459"/>
              <a:ext cx="6732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46" name="Rectangle 202">
              <a:extLst>
                <a:ext uri="{FF2B5EF4-FFF2-40B4-BE49-F238E27FC236}">
                  <a16:creationId xmlns:a16="http://schemas.microsoft.com/office/drawing/2014/main" id="{1470B675-B523-47F9-AC00-FEFD6C4F7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576" y="2414459"/>
              <a:ext cx="336631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    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47" name="Rectangle 203">
              <a:extLst>
                <a:ext uri="{FF2B5EF4-FFF2-40B4-BE49-F238E27FC236}">
                  <a16:creationId xmlns:a16="http://schemas.microsoft.com/office/drawing/2014/main" id="{F2FBDB62-3E06-40D2-9106-9A27833A3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600" y="3090820"/>
              <a:ext cx="706438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48" name="Rectangle 204">
              <a:extLst>
                <a:ext uri="{FF2B5EF4-FFF2-40B4-BE49-F238E27FC236}">
                  <a16:creationId xmlns:a16="http://schemas.microsoft.com/office/drawing/2014/main" id="{B0EA06A2-A1FB-40F3-9BE2-BA7201888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238" y="3117874"/>
              <a:ext cx="469680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TLB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49" name="Rectangle 205">
              <a:extLst>
                <a:ext uri="{FF2B5EF4-FFF2-40B4-BE49-F238E27FC236}">
                  <a16:creationId xmlns:a16="http://schemas.microsoft.com/office/drawing/2014/main" id="{0DD230EC-9B71-418C-9E20-7E11DAE6E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800" y="3468230"/>
              <a:ext cx="1023938" cy="339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0" name="Rectangle 206">
              <a:extLst>
                <a:ext uri="{FF2B5EF4-FFF2-40B4-BE49-F238E27FC236}">
                  <a16:creationId xmlns:a16="http://schemas.microsoft.com/office/drawing/2014/main" id="{60A2CE9F-D9F5-4856-B42E-2A4E4B9C6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400" y="3533160"/>
              <a:ext cx="940963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D-cache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1" name="Rectangle 207">
              <a:extLst>
                <a:ext uri="{FF2B5EF4-FFF2-40B4-BE49-F238E27FC236}">
                  <a16:creationId xmlns:a16="http://schemas.microsoft.com/office/drawing/2014/main" id="{C91F71C5-10F1-4E54-ABC7-A75262152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163" y="3856460"/>
              <a:ext cx="666750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2" name="Rectangle 208">
              <a:extLst>
                <a:ext uri="{FF2B5EF4-FFF2-40B4-BE49-F238E27FC236}">
                  <a16:creationId xmlns:a16="http://schemas.microsoft.com/office/drawing/2014/main" id="{C3DDAFA4-C06F-476B-AE3C-265F74CC0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576" y="3887573"/>
              <a:ext cx="49532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PPN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3" name="Rectangle 209">
              <a:extLst>
                <a:ext uri="{FF2B5EF4-FFF2-40B4-BE49-F238E27FC236}">
                  <a16:creationId xmlns:a16="http://schemas.microsoft.com/office/drawing/2014/main" id="{C6508FC4-51E3-4F06-A73A-39604E27D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9438" y="4325855"/>
              <a:ext cx="666750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4" name="Rectangle 210">
              <a:extLst>
                <a:ext uri="{FF2B5EF4-FFF2-40B4-BE49-F238E27FC236}">
                  <a16:creationId xmlns:a16="http://schemas.microsoft.com/office/drawing/2014/main" id="{C9B00399-6B63-448F-9A4B-790DF3D5F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356967"/>
              <a:ext cx="49532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PPN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5" name="Rectangle 211">
              <a:extLst>
                <a:ext uri="{FF2B5EF4-FFF2-40B4-BE49-F238E27FC236}">
                  <a16:creationId xmlns:a16="http://schemas.microsoft.com/office/drawing/2014/main" id="{70A830D9-CC23-4FB9-B4E7-8E00A99D7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8701" y="4647803"/>
              <a:ext cx="682625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6" name="Rectangle 212">
              <a:extLst>
                <a:ext uri="{FF2B5EF4-FFF2-40B4-BE49-F238E27FC236}">
                  <a16:creationId xmlns:a16="http://schemas.microsoft.com/office/drawing/2014/main" id="{45183320-8AFB-4353-AD8D-B9416A8B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526" y="4715438"/>
              <a:ext cx="524182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7" name="Rectangle 213">
              <a:extLst>
                <a:ext uri="{FF2B5EF4-FFF2-40B4-BE49-F238E27FC236}">
                  <a16:creationId xmlns:a16="http://schemas.microsoft.com/office/drawing/2014/main" id="{864F892C-C384-4016-B344-0C0245721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325" y="4972456"/>
              <a:ext cx="1035050" cy="339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58" name="Rectangle 214">
              <a:extLst>
                <a:ext uri="{FF2B5EF4-FFF2-40B4-BE49-F238E27FC236}">
                  <a16:creationId xmlns:a16="http://schemas.microsoft.com/office/drawing/2014/main" id="{040E8111-6B07-4A94-A053-4396F5082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325" y="5040092"/>
              <a:ext cx="92653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Hit/Miss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59" name="Line 215">
              <a:extLst>
                <a:ext uri="{FF2B5EF4-FFF2-40B4-BE49-F238E27FC236}">
                  <a16:creationId xmlns:a16="http://schemas.microsoft.com/office/drawing/2014/main" id="{8F933DBB-1B72-4B09-8B08-F08C509BA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3888" y="2713411"/>
              <a:ext cx="165100" cy="208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0" name="Line 216">
              <a:extLst>
                <a:ext uri="{FF2B5EF4-FFF2-40B4-BE49-F238E27FC236}">
                  <a16:creationId xmlns:a16="http://schemas.microsoft.com/office/drawing/2014/main" id="{72C83972-F9DA-4592-809B-6EAD5D9CDE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84538" y="2812159"/>
              <a:ext cx="161925" cy="208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1" name="Line 217">
              <a:extLst>
                <a:ext uri="{FF2B5EF4-FFF2-40B4-BE49-F238E27FC236}">
                  <a16:creationId xmlns:a16="http://schemas.microsoft.com/office/drawing/2014/main" id="{C8E4B641-0A89-4818-83E5-02887A2847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80276" y="3067824"/>
              <a:ext cx="165100" cy="208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2" name="Line 218">
              <a:extLst>
                <a:ext uri="{FF2B5EF4-FFF2-40B4-BE49-F238E27FC236}">
                  <a16:creationId xmlns:a16="http://schemas.microsoft.com/office/drawing/2014/main" id="{7F013C03-BD3C-4A13-8AA9-C07C5D24D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31176" y="3043475"/>
              <a:ext cx="161925" cy="208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3" name="Line 219">
              <a:extLst>
                <a:ext uri="{FF2B5EF4-FFF2-40B4-BE49-F238E27FC236}">
                  <a16:creationId xmlns:a16="http://schemas.microsoft.com/office/drawing/2014/main" id="{760D495D-1E4F-4F51-91E5-A7B1A1F30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5288" y="4436778"/>
              <a:ext cx="163512" cy="211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4" name="Line 220">
              <a:extLst>
                <a:ext uri="{FF2B5EF4-FFF2-40B4-BE49-F238E27FC236}">
                  <a16:creationId xmlns:a16="http://schemas.microsoft.com/office/drawing/2014/main" id="{CB34C96D-A236-43BD-930E-DBCFF828FE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6939" y="3887573"/>
              <a:ext cx="161925" cy="208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5" name="Rectangle 221">
              <a:extLst>
                <a:ext uri="{FF2B5EF4-FFF2-40B4-BE49-F238E27FC236}">
                  <a16:creationId xmlns:a16="http://schemas.microsoft.com/office/drawing/2014/main" id="{0A3AE38E-E6F9-40B6-B4D4-B139D67AC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350" y="4423251"/>
              <a:ext cx="377825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6" name="Rectangle 222">
              <a:extLst>
                <a:ext uri="{FF2B5EF4-FFF2-40B4-BE49-F238E27FC236}">
                  <a16:creationId xmlns:a16="http://schemas.microsoft.com/office/drawing/2014/main" id="{2A9C0984-0519-477B-9EFA-8D1529851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039" y="4490886"/>
              <a:ext cx="14747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 dirty="0">
                  <a:solidFill>
                    <a:srgbClr val="000000"/>
                  </a:solidFill>
                  <a:latin typeface="Arial" charset="0"/>
                </a:rPr>
                <a:t>p</a:t>
              </a:r>
              <a:endParaRPr lang="en-US" sz="1880" i="1" dirty="0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67" name="Rectangle 223">
              <a:extLst>
                <a:ext uri="{FF2B5EF4-FFF2-40B4-BE49-F238E27FC236}">
                  <a16:creationId xmlns:a16="http://schemas.microsoft.com/office/drawing/2014/main" id="{BA0AB781-EFE8-4CE7-84F3-C8D36EFB3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3817232"/>
              <a:ext cx="376237" cy="339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68" name="Rectangle 224">
              <a:extLst>
                <a:ext uri="{FF2B5EF4-FFF2-40B4-BE49-F238E27FC236}">
                  <a16:creationId xmlns:a16="http://schemas.microsoft.com/office/drawing/2014/main" id="{B02FC08E-8B7C-4A4A-A1BF-88BF28BE7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4" y="3884868"/>
              <a:ext cx="14747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p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69" name="Rectangle 225">
              <a:extLst>
                <a:ext uri="{FF2B5EF4-FFF2-40B4-BE49-F238E27FC236}">
                  <a16:creationId xmlns:a16="http://schemas.microsoft.com/office/drawing/2014/main" id="{1575C240-7180-435A-A836-D0215E2D0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1" y="2820275"/>
              <a:ext cx="377825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0" name="Rectangle 226">
              <a:extLst>
                <a:ext uri="{FF2B5EF4-FFF2-40B4-BE49-F238E27FC236}">
                  <a16:creationId xmlns:a16="http://schemas.microsoft.com/office/drawing/2014/main" id="{F9D99027-4B83-4781-8303-9A6C01D0C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000" y="2887911"/>
              <a:ext cx="14747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71" name="Rectangle 227">
              <a:extLst>
                <a:ext uri="{FF2B5EF4-FFF2-40B4-BE49-F238E27FC236}">
                  <a16:creationId xmlns:a16="http://schemas.microsoft.com/office/drawing/2014/main" id="{B86F1FED-903A-4FED-AF6D-76678CC12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075" y="2697179"/>
              <a:ext cx="377825" cy="339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2" name="Rectangle 228">
              <a:extLst>
                <a:ext uri="{FF2B5EF4-FFF2-40B4-BE49-F238E27FC236}">
                  <a16:creationId xmlns:a16="http://schemas.microsoft.com/office/drawing/2014/main" id="{DD7727B7-1A6A-43E6-A89A-C58F428F0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113" y="2764814"/>
              <a:ext cx="134652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k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73" name="Rectangle 229">
              <a:extLst>
                <a:ext uri="{FF2B5EF4-FFF2-40B4-BE49-F238E27FC236}">
                  <a16:creationId xmlns:a16="http://schemas.microsoft.com/office/drawing/2014/main" id="{89532CA4-1B8E-4664-8F1C-A69C21277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7375" y="2697179"/>
              <a:ext cx="1511300" cy="339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4" name="Rectangle 230">
              <a:extLst>
                <a:ext uri="{FF2B5EF4-FFF2-40B4-BE49-F238E27FC236}">
                  <a16:creationId xmlns:a16="http://schemas.microsoft.com/office/drawing/2014/main" id="{D2A4EC11-D4BA-42A8-A99C-57A12D65D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8177" y="2679592"/>
              <a:ext cx="1397819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  Index    BO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75" name="Line 231">
              <a:extLst>
                <a:ext uri="{FF2B5EF4-FFF2-40B4-BE49-F238E27FC236}">
                  <a16:creationId xmlns:a16="http://schemas.microsoft.com/office/drawing/2014/main" id="{653EAAA4-2AE7-45D8-8415-8AA491C359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2800" y="2687709"/>
              <a:ext cx="161925" cy="208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6" name="Rectangle 232">
              <a:extLst>
                <a:ext uri="{FF2B5EF4-FFF2-40B4-BE49-F238E27FC236}">
                  <a16:creationId xmlns:a16="http://schemas.microsoft.com/office/drawing/2014/main" id="{0F29DE74-33EE-4261-9840-434C34AE3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763" y="2683651"/>
              <a:ext cx="558800" cy="339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7" name="Rectangle 233">
              <a:extLst>
                <a:ext uri="{FF2B5EF4-FFF2-40B4-BE49-F238E27FC236}">
                  <a16:creationId xmlns:a16="http://schemas.microsoft.com/office/drawing/2014/main" id="{4E1B9650-4328-4AEB-B86C-F2C1DF88E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1" y="2751287"/>
              <a:ext cx="349455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v-k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78" name="Rectangle 234">
              <a:extLst>
                <a:ext uri="{FF2B5EF4-FFF2-40B4-BE49-F238E27FC236}">
                  <a16:creationId xmlns:a16="http://schemas.microsoft.com/office/drawing/2014/main" id="{C858DC14-BB06-40B7-881E-C8D392CBC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538" y="3088115"/>
              <a:ext cx="328612" cy="339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79" name="Rectangle 235">
              <a:extLst>
                <a:ext uri="{FF2B5EF4-FFF2-40B4-BE49-F238E27FC236}">
                  <a16:creationId xmlns:a16="http://schemas.microsoft.com/office/drawing/2014/main" id="{9C62807B-22FA-49F8-AEA8-E575FC81F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1100" y="3157103"/>
              <a:ext cx="6732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80" name="Rectangle 236">
              <a:extLst>
                <a:ext uri="{FF2B5EF4-FFF2-40B4-BE49-F238E27FC236}">
                  <a16:creationId xmlns:a16="http://schemas.microsoft.com/office/drawing/2014/main" id="{8DF6FE8A-4161-4B5C-B47B-3F372FE47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7063" y="3067824"/>
              <a:ext cx="377825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81" name="Rectangle 237">
              <a:extLst>
                <a:ext uri="{FF2B5EF4-FFF2-40B4-BE49-F238E27FC236}">
                  <a16:creationId xmlns:a16="http://schemas.microsoft.com/office/drawing/2014/main" id="{BA3C4239-7FD9-4F1D-9BB1-9E5D03407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2164" y="3135459"/>
              <a:ext cx="14747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82" name="Line 238">
              <a:extLst>
                <a:ext uri="{FF2B5EF4-FFF2-40B4-BE49-F238E27FC236}">
                  <a16:creationId xmlns:a16="http://schemas.microsoft.com/office/drawing/2014/main" id="{404CAA73-17E7-43FB-97E7-89D8C2807E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4813" y="3480404"/>
              <a:ext cx="165100" cy="208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83" name="Rectangle 239">
              <a:extLst>
                <a:ext uri="{FF2B5EF4-FFF2-40B4-BE49-F238E27FC236}">
                  <a16:creationId xmlns:a16="http://schemas.microsoft.com/office/drawing/2014/main" id="{6155AFE4-1D82-442A-9AE7-598E91C5D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875" y="3464172"/>
              <a:ext cx="377825" cy="339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84" name="Rectangle 240">
              <a:extLst>
                <a:ext uri="{FF2B5EF4-FFF2-40B4-BE49-F238E27FC236}">
                  <a16:creationId xmlns:a16="http://schemas.microsoft.com/office/drawing/2014/main" id="{9C80FB70-198B-4E5F-A35A-0A2181A4D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975" y="3533160"/>
              <a:ext cx="14747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p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85" name="Line 241">
              <a:extLst>
                <a:ext uri="{FF2B5EF4-FFF2-40B4-BE49-F238E27FC236}">
                  <a16:creationId xmlns:a16="http://schemas.microsoft.com/office/drawing/2014/main" id="{E4A13960-811B-4DE7-9DB5-7832E4E2E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54714" y="4627512"/>
              <a:ext cx="223837" cy="16638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86" name="Rectangle 242">
              <a:extLst>
                <a:ext uri="{FF2B5EF4-FFF2-40B4-BE49-F238E27FC236}">
                  <a16:creationId xmlns:a16="http://schemas.microsoft.com/office/drawing/2014/main" id="{48F91DE9-5F33-499D-8ABB-6CD4CFEC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375" y="4573402"/>
              <a:ext cx="376238" cy="33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5642" tIns="42821" rIns="85642" bIns="42821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87" name="Rectangle 243">
              <a:extLst>
                <a:ext uri="{FF2B5EF4-FFF2-40B4-BE49-F238E27FC236}">
                  <a16:creationId xmlns:a16="http://schemas.microsoft.com/office/drawing/2014/main" id="{FAEDF04A-F1D1-4AA0-80F3-068EDE6FF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475" y="4641038"/>
              <a:ext cx="147476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p</a:t>
              </a:r>
              <a:endParaRPr lang="en-US" sz="1880" i="1">
                <a:solidFill>
                  <a:schemeClr val="accent1"/>
                </a:solidFill>
                <a:latin typeface="Arial" charset="0"/>
              </a:endParaRPr>
            </a:p>
          </p:txBody>
        </p:sp>
        <p:sp>
          <p:nvSpPr>
            <p:cNvPr id="88" name="Rectangle 244">
              <a:extLst>
                <a:ext uri="{FF2B5EF4-FFF2-40B4-BE49-F238E27FC236}">
                  <a16:creationId xmlns:a16="http://schemas.microsoft.com/office/drawing/2014/main" id="{760A1C68-DEAB-4DD0-A809-36DA3853F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43813"/>
              <a:ext cx="2369688" cy="28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880">
                  <a:solidFill>
                    <a:srgbClr val="000000"/>
                  </a:solidFill>
                  <a:latin typeface="Arial" charset="0"/>
                </a:rPr>
                <a:t>Virtual Pg No. (VPN) </a:t>
              </a:r>
            </a:p>
          </p:txBody>
        </p:sp>
        <p:sp>
          <p:nvSpPr>
            <p:cNvPr id="89" name="Line 246">
              <a:extLst>
                <a:ext uri="{FF2B5EF4-FFF2-40B4-BE49-F238E27FC236}">
                  <a16:creationId xmlns:a16="http://schemas.microsoft.com/office/drawing/2014/main" id="{23F8DDED-CA97-43DE-8E25-247CF9B92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0801" y="2641716"/>
              <a:ext cx="4225925" cy="1197159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dash"/>
              <a:round/>
              <a:headEnd/>
              <a:tailEnd/>
            </a:ln>
            <a:effectLst/>
          </p:spPr>
          <p:txBody>
            <a:bodyPr wrap="none" lIns="85642" tIns="42821" rIns="85642" bIns="42821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  <p:sp>
          <p:nvSpPr>
            <p:cNvPr id="90" name="Line 247">
              <a:extLst>
                <a:ext uri="{FF2B5EF4-FFF2-40B4-BE49-F238E27FC236}">
                  <a16:creationId xmlns:a16="http://schemas.microsoft.com/office/drawing/2014/main" id="{F3A3C2F4-EE2B-4596-AFFE-AD13A1333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401" y="2971780"/>
              <a:ext cx="4240213" cy="120392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dash"/>
              <a:round/>
              <a:headEnd/>
              <a:tailEnd/>
            </a:ln>
            <a:effectLst/>
          </p:spPr>
          <p:txBody>
            <a:bodyPr wrap="none" lIns="85642" tIns="42821" rIns="85642" bIns="42821" anchor="ctr"/>
            <a:lstStyle/>
            <a:p>
              <a:endParaRPr lang="en-US" sz="1805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66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Recall: General Caching Concepts: </a:t>
            </a:r>
            <a:br>
              <a:rPr lang="en-US" dirty="0"/>
            </a:br>
            <a:r>
              <a:rPr lang="en-US" dirty="0"/>
              <a:t>3 Types of Cache Misses</a:t>
            </a:r>
          </a:p>
        </p:txBody>
      </p:sp>
      <p:sp>
        <p:nvSpPr>
          <p:cNvPr id="13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6875" y="1940628"/>
            <a:ext cx="8518525" cy="468877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Cold (compulsory) miss</a:t>
            </a:r>
          </a:p>
          <a:p>
            <a:pPr lvl="1"/>
            <a:r>
              <a:rPr lang="en-US" dirty="0"/>
              <a:t>Cold misses occur because the cache starts empty and this is the first reference to the block.</a:t>
            </a:r>
          </a:p>
          <a:p>
            <a:r>
              <a:rPr lang="en-US" dirty="0">
                <a:solidFill>
                  <a:srgbClr val="C00000"/>
                </a:solidFill>
              </a:rPr>
              <a:t>Capacity miss</a:t>
            </a:r>
          </a:p>
          <a:p>
            <a:pPr lvl="1"/>
            <a:r>
              <a:rPr lang="en-US" dirty="0"/>
              <a:t>Occurs when the set of active cache blocks (</a:t>
            </a:r>
            <a:r>
              <a:rPr lang="en-US" dirty="0">
                <a:solidFill>
                  <a:srgbClr val="C00000"/>
                </a:solidFill>
              </a:rPr>
              <a:t>working set</a:t>
            </a:r>
            <a:r>
              <a:rPr lang="en-US" dirty="0"/>
              <a:t>) is larger than the cache.</a:t>
            </a:r>
          </a:p>
          <a:p>
            <a:r>
              <a:rPr lang="en-US" dirty="0">
                <a:solidFill>
                  <a:srgbClr val="C00000"/>
                </a:solidFill>
              </a:rPr>
              <a:t>Conflict miss</a:t>
            </a:r>
          </a:p>
          <a:p>
            <a:pPr lvl="1"/>
            <a:r>
              <a:rPr lang="en-US" dirty="0"/>
              <a:t>Most caches limit blocks at level k+1 to a small subset (sometimes a singleton) of the block positions at level k.</a:t>
            </a:r>
          </a:p>
          <a:p>
            <a:pPr lvl="2"/>
            <a:r>
              <a:rPr lang="en-US" dirty="0"/>
              <a:t>E.g. Block </a:t>
            </a:r>
            <a:r>
              <a:rPr lang="en-US" dirty="0" err="1"/>
              <a:t>i</a:t>
            </a:r>
            <a:r>
              <a:rPr lang="en-US" dirty="0"/>
              <a:t> at level k+1 must be placed in block (</a:t>
            </a:r>
            <a:r>
              <a:rPr lang="en-US" dirty="0" err="1"/>
              <a:t>i</a:t>
            </a:r>
            <a:r>
              <a:rPr lang="en-US" dirty="0"/>
              <a:t> mod 4) at level </a:t>
            </a:r>
            <a:r>
              <a:rPr lang="en-US" dirty="0" err="1"/>
              <a:t>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Conflict misses occur when the level </a:t>
            </a:r>
            <a:r>
              <a:rPr lang="en-US" dirty="0" err="1"/>
              <a:t>k</a:t>
            </a:r>
            <a:r>
              <a:rPr lang="en-US" dirty="0"/>
              <a:t> cache is large enough, but multiple data objects all map to the same level </a:t>
            </a:r>
            <a:r>
              <a:rPr lang="en-US" dirty="0" err="1"/>
              <a:t>k</a:t>
            </a:r>
            <a:r>
              <a:rPr lang="en-US" dirty="0"/>
              <a:t> block.</a:t>
            </a:r>
          </a:p>
          <a:p>
            <a:pPr lvl="2"/>
            <a:r>
              <a:rPr lang="en-US" dirty="0"/>
              <a:t>E.g. Referencing blocks 0, 8, 0, 8, 0, 8, ... would miss every time.</a:t>
            </a:r>
          </a:p>
        </p:txBody>
      </p:sp>
      <p:pic>
        <p:nvPicPr>
          <p:cNvPr id="2050" name="Picture 2" descr="2016 Photo of Mark D. Hill">
            <a:extLst>
              <a:ext uri="{FF2B5EF4-FFF2-40B4-BE49-F238E27FC236}">
                <a16:creationId xmlns:a16="http://schemas.microsoft.com/office/drawing/2014/main" id="{9CD346FF-FCC3-4965-9930-4CFAF7781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68" y="264228"/>
            <a:ext cx="1655318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A5E8E6-4F91-4E3F-A7EB-6DE00A5FD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0619"/>
            <a:ext cx="9144000" cy="294017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F6FBE3-A659-4E46-B043-7E4D10B87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50937"/>
            <a:ext cx="9144000" cy="151194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23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Memories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4469B41B-C5EB-4EB0-B8FB-BE3295E25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0" y="1457884"/>
            <a:ext cx="9144000" cy="51058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7A8B6F-EBA6-4156-9F93-CBD64987D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7" y="1410619"/>
            <a:ext cx="7877175" cy="3686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00-templat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00-template</Template>
  <TotalTime>12278</TotalTime>
  <Words>5826</Words>
  <Application>Microsoft Office PowerPoint</Application>
  <PresentationFormat>全屏显示(4:3)</PresentationFormat>
  <Paragraphs>1555</Paragraphs>
  <Slides>70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7" baseType="lpstr">
      <vt:lpstr>Menlo-Regular</vt:lpstr>
      <vt:lpstr>ＭＳ Ｐゴシック</vt:lpstr>
      <vt:lpstr>msgothic</vt:lpstr>
      <vt:lpstr>黑体</vt:lpstr>
      <vt:lpstr>宋体</vt:lpstr>
      <vt:lpstr>新宋体</vt:lpstr>
      <vt:lpstr>Arial</vt:lpstr>
      <vt:lpstr>Arial Narrow</vt:lpstr>
      <vt:lpstr>Calibri</vt:lpstr>
      <vt:lpstr>Comic Sans MS</vt:lpstr>
      <vt:lpstr>Courier New</vt:lpstr>
      <vt:lpstr>Helvetica</vt:lpstr>
      <vt:lpstr>Times New Roman</vt:lpstr>
      <vt:lpstr>Wingdings</vt:lpstr>
      <vt:lpstr>Wingdings 2</vt:lpstr>
      <vt:lpstr>00-template</vt:lpstr>
      <vt:lpstr>Equation</vt:lpstr>
      <vt:lpstr>Cache Memories  Introduction to Computer Systems 13th Lecture, Nov. 1, 2021</vt:lpstr>
      <vt:lpstr>Today</vt:lpstr>
      <vt:lpstr>Recall: Locality</vt:lpstr>
      <vt:lpstr>Recall: Modern CPU Design</vt:lpstr>
      <vt:lpstr>Recall: Locality Example</vt:lpstr>
      <vt:lpstr>Recall: Memory  Hierarchy</vt:lpstr>
      <vt:lpstr>Recall: Examples of Caching in the Mem. Hierarchy</vt:lpstr>
      <vt:lpstr> Recall: General Caching Concepts:  3 Types of Cache Misses</vt:lpstr>
      <vt:lpstr>Cache Memories</vt:lpstr>
      <vt:lpstr>Cache Memories</vt:lpstr>
      <vt:lpstr>General Cache Organization (S, E, B)</vt:lpstr>
      <vt:lpstr>Cache Read</vt:lpstr>
      <vt:lpstr>Example: Direct Mapped Cache (E = 1)</vt:lpstr>
      <vt:lpstr>Example: Direct Mapped Cache (E = 1)</vt:lpstr>
      <vt:lpstr>Example: Direct Mapped Cache (E = 1)</vt:lpstr>
      <vt:lpstr>Direct-Mapped Cache Simulation</vt:lpstr>
      <vt:lpstr>E-way Set Associative Cache (Here: E = 2)</vt:lpstr>
      <vt:lpstr>E-way Set Associative Cache (Here: E = 2)</vt:lpstr>
      <vt:lpstr>E-way Set Associative Cache (Here: E = 2)</vt:lpstr>
      <vt:lpstr>2-Way Set Associative Cache Simulation</vt:lpstr>
      <vt:lpstr>What about writes?</vt:lpstr>
      <vt:lpstr>Practical Write-back Write-allocate</vt:lpstr>
      <vt:lpstr>Why Index Using Middle Bits? </vt:lpstr>
      <vt:lpstr>Illustration of Indexing Approaches</vt:lpstr>
      <vt:lpstr>Middle Bit Indexing</vt:lpstr>
      <vt:lpstr>High Bit Indexing</vt:lpstr>
      <vt:lpstr>Intel Core i7 Cache Hierarchy</vt:lpstr>
      <vt:lpstr>Example: Core i7 L1 Data Cache</vt:lpstr>
      <vt:lpstr>Example: Core i7 L1 Data Cache</vt:lpstr>
      <vt:lpstr>What it Really Looks Like</vt:lpstr>
      <vt:lpstr>What it Really Looks Like (Cont.)</vt:lpstr>
      <vt:lpstr>Cache Performance Metrics</vt:lpstr>
      <vt:lpstr>Cache Performance Metrics</vt:lpstr>
      <vt:lpstr>Let’s think about those numbers</vt:lpstr>
      <vt:lpstr>Writing Cache Friendly Code</vt:lpstr>
      <vt:lpstr>Today</vt:lpstr>
      <vt:lpstr>The Memory Mountain</vt:lpstr>
      <vt:lpstr>Memory Mountain Test Function</vt:lpstr>
      <vt:lpstr>The Memory Mountain</vt:lpstr>
      <vt:lpstr>Cache Capacity Effects from Memory Mountain</vt:lpstr>
      <vt:lpstr>Cache Block Size Effects from Memory Mountain</vt:lpstr>
      <vt:lpstr>Modeling Block Size Effects from Memory Mountain</vt:lpstr>
      <vt:lpstr>The Memory Mountain</vt:lpstr>
      <vt:lpstr>2008 Memory Mountain</vt:lpstr>
      <vt:lpstr>Today</vt:lpstr>
      <vt:lpstr>Matrix Multiplication Example</vt:lpstr>
      <vt:lpstr>Miss Rate Analysis for Matrix Multiply</vt:lpstr>
      <vt:lpstr>Layout of C Arrays in Memory (review)</vt:lpstr>
      <vt:lpstr>Matrix Multiplication (ijk)</vt:lpstr>
      <vt:lpstr>Matrix Multiplication (jik)</vt:lpstr>
      <vt:lpstr>Matrix Multiplication (kij)</vt:lpstr>
      <vt:lpstr>Matrix Multiplication (ikj)</vt:lpstr>
      <vt:lpstr>Matrix Multiplication (jki)</vt:lpstr>
      <vt:lpstr>Matrix Multiplication (kji)</vt:lpstr>
      <vt:lpstr>Summary of Matrix Multiplication</vt:lpstr>
      <vt:lpstr>Core i7 Matrix Multiply Performance</vt:lpstr>
      <vt:lpstr>Today</vt:lpstr>
      <vt:lpstr>Example: Matrix Multiplication</vt:lpstr>
      <vt:lpstr>Cache Miss Analysis</vt:lpstr>
      <vt:lpstr>Cache Miss Analysis</vt:lpstr>
      <vt:lpstr>Blocked Matrix Multiplication</vt:lpstr>
      <vt:lpstr>Cache Miss Analysis</vt:lpstr>
      <vt:lpstr>Cache Miss Analysis</vt:lpstr>
      <vt:lpstr>Blocking Summary</vt:lpstr>
      <vt:lpstr>Cache Summary </vt:lpstr>
      <vt:lpstr>Supplemental slides</vt:lpstr>
      <vt:lpstr>Cache Placement and Address Translation</vt:lpstr>
      <vt:lpstr>VIVT Cache</vt:lpstr>
      <vt:lpstr>PIPT Cache</vt:lpstr>
      <vt:lpstr>VIPT Cache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</dc:title>
  <dc:creator>Markus Pueschel;Modified by Xianhua Liu</dc:creator>
  <dc:description>Redesign of slides created by Randal E. Bryant and David R. O'Hallaron</dc:description>
  <cp:lastModifiedBy>Alkaid</cp:lastModifiedBy>
  <cp:revision>567</cp:revision>
  <cp:lastPrinted>2012-10-02T07:07:18Z</cp:lastPrinted>
  <dcterms:created xsi:type="dcterms:W3CDTF">2012-10-02T17:26:51Z</dcterms:created>
  <dcterms:modified xsi:type="dcterms:W3CDTF">2021-10-31T19:04:09Z</dcterms:modified>
</cp:coreProperties>
</file>